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0" r:id="rId4"/>
    <p:sldId id="281" r:id="rId5"/>
    <p:sldId id="273" r:id="rId6"/>
    <p:sldId id="274" r:id="rId7"/>
    <p:sldId id="275" r:id="rId8"/>
    <p:sldId id="257" r:id="rId9"/>
    <p:sldId id="284" r:id="rId10"/>
    <p:sldId id="285" r:id="rId11"/>
    <p:sldId id="283" r:id="rId12"/>
    <p:sldId id="267" r:id="rId13"/>
    <p:sldId id="270" r:id="rId14"/>
    <p:sldId id="268" r:id="rId15"/>
    <p:sldId id="269" r:id="rId16"/>
    <p:sldId id="287" r:id="rId17"/>
    <p:sldId id="288" r:id="rId18"/>
    <p:sldId id="289" r:id="rId19"/>
    <p:sldId id="286" r:id="rId20"/>
    <p:sldId id="290" r:id="rId21"/>
    <p:sldId id="291" r:id="rId22"/>
    <p:sldId id="292" r:id="rId23"/>
    <p:sldId id="293" r:id="rId24"/>
    <p:sldId id="262" r:id="rId25"/>
    <p:sldId id="265" r:id="rId26"/>
    <p:sldId id="282" r:id="rId27"/>
    <p:sldId id="261" r:id="rId28"/>
    <p:sldId id="294" r:id="rId29"/>
    <p:sldId id="295" r:id="rId30"/>
    <p:sldId id="296" r:id="rId31"/>
    <p:sldId id="297" r:id="rId32"/>
    <p:sldId id="260" r:id="rId33"/>
    <p:sldId id="298" r:id="rId34"/>
    <p:sldId id="266" r:id="rId35"/>
    <p:sldId id="271" r:id="rId36"/>
    <p:sldId id="299" r:id="rId37"/>
    <p:sldId id="300" r:id="rId38"/>
    <p:sldId id="301" r:id="rId39"/>
    <p:sldId id="302" r:id="rId40"/>
    <p:sldId id="304" r:id="rId41"/>
    <p:sldId id="303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DFE06-56BD-4FB9-89B4-EB41C0D147D1}" type="doc">
      <dgm:prSet loTypeId="urn:microsoft.com/office/officeart/2005/8/layout/bProcess4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C148CB6-587C-4288-91DA-1CADEC24AC79}">
      <dgm:prSet/>
      <dgm:spPr/>
      <dgm:t>
        <a:bodyPr/>
        <a:lstStyle/>
        <a:p>
          <a:r>
            <a:rPr lang="pt-BR"/>
            <a:t>Guatemala (1954)</a:t>
          </a:r>
          <a:endParaRPr lang="en-US"/>
        </a:p>
      </dgm:t>
    </dgm:pt>
    <dgm:pt modelId="{1BD8625B-2B41-4FB8-A916-0FEF709A590A}" type="parTrans" cxnId="{34F7797A-A6E0-46B0-B0C5-8A9770282BF0}">
      <dgm:prSet/>
      <dgm:spPr/>
      <dgm:t>
        <a:bodyPr/>
        <a:lstStyle/>
        <a:p>
          <a:endParaRPr lang="en-US"/>
        </a:p>
      </dgm:t>
    </dgm:pt>
    <dgm:pt modelId="{6266CA7E-F610-46F0-B35A-ED93BF9F9C31}" type="sibTrans" cxnId="{34F7797A-A6E0-46B0-B0C5-8A9770282BF0}">
      <dgm:prSet/>
      <dgm:spPr/>
      <dgm:t>
        <a:bodyPr/>
        <a:lstStyle/>
        <a:p>
          <a:endParaRPr lang="en-US"/>
        </a:p>
      </dgm:t>
    </dgm:pt>
    <dgm:pt modelId="{AB0093CA-771B-48C6-9B13-B1BCFEEE24F5}">
      <dgm:prSet/>
      <dgm:spPr/>
      <dgm:t>
        <a:bodyPr/>
        <a:lstStyle/>
        <a:p>
          <a:r>
            <a:rPr lang="pt-BR"/>
            <a:t>Argentina (1962)</a:t>
          </a:r>
          <a:endParaRPr lang="en-US"/>
        </a:p>
      </dgm:t>
    </dgm:pt>
    <dgm:pt modelId="{5EEC486A-C6DE-4B62-8B14-EEF534822B68}" type="parTrans" cxnId="{A0C523B5-6AB7-4FB0-8C5E-CEC0918F6CCE}">
      <dgm:prSet/>
      <dgm:spPr/>
      <dgm:t>
        <a:bodyPr/>
        <a:lstStyle/>
        <a:p>
          <a:endParaRPr lang="en-US"/>
        </a:p>
      </dgm:t>
    </dgm:pt>
    <dgm:pt modelId="{B384AAD0-31F0-4717-949B-CD97EAF69B28}" type="sibTrans" cxnId="{A0C523B5-6AB7-4FB0-8C5E-CEC0918F6CCE}">
      <dgm:prSet/>
      <dgm:spPr/>
      <dgm:t>
        <a:bodyPr/>
        <a:lstStyle/>
        <a:p>
          <a:endParaRPr lang="en-US"/>
        </a:p>
      </dgm:t>
    </dgm:pt>
    <dgm:pt modelId="{47356C1D-6ADA-4BDB-9E41-EDE95C84DF0E}">
      <dgm:prSet/>
      <dgm:spPr/>
      <dgm:t>
        <a:bodyPr/>
        <a:lstStyle/>
        <a:p>
          <a:r>
            <a:rPr lang="pt-BR"/>
            <a:t>Honduras (1963)</a:t>
          </a:r>
          <a:endParaRPr lang="en-US"/>
        </a:p>
      </dgm:t>
    </dgm:pt>
    <dgm:pt modelId="{5B9E5EFD-C11C-46B8-AC36-0D91083E5513}" type="parTrans" cxnId="{072371F2-7107-4BA7-8D60-19A7CDC1130B}">
      <dgm:prSet/>
      <dgm:spPr/>
      <dgm:t>
        <a:bodyPr/>
        <a:lstStyle/>
        <a:p>
          <a:endParaRPr lang="en-US"/>
        </a:p>
      </dgm:t>
    </dgm:pt>
    <dgm:pt modelId="{E7C37023-272C-4BC5-8384-451294C1B977}" type="sibTrans" cxnId="{072371F2-7107-4BA7-8D60-19A7CDC1130B}">
      <dgm:prSet/>
      <dgm:spPr/>
      <dgm:t>
        <a:bodyPr/>
        <a:lstStyle/>
        <a:p>
          <a:endParaRPr lang="en-US"/>
        </a:p>
      </dgm:t>
    </dgm:pt>
    <dgm:pt modelId="{94FE02B7-AE36-4ED1-AC18-F73F9DEDD057}">
      <dgm:prSet/>
      <dgm:spPr/>
      <dgm:t>
        <a:bodyPr/>
        <a:lstStyle/>
        <a:p>
          <a:r>
            <a:rPr lang="pt-BR"/>
            <a:t>Brasil (1964)</a:t>
          </a:r>
          <a:endParaRPr lang="en-US"/>
        </a:p>
      </dgm:t>
    </dgm:pt>
    <dgm:pt modelId="{00D7B1A4-F0F5-4131-9F1E-F77A981F1178}" type="parTrans" cxnId="{B37F999C-E1DF-403B-A13F-12FA777D8DDF}">
      <dgm:prSet/>
      <dgm:spPr/>
      <dgm:t>
        <a:bodyPr/>
        <a:lstStyle/>
        <a:p>
          <a:endParaRPr lang="en-US"/>
        </a:p>
      </dgm:t>
    </dgm:pt>
    <dgm:pt modelId="{FA1ECBB8-87B6-453F-BF65-87020D7815B1}" type="sibTrans" cxnId="{B37F999C-E1DF-403B-A13F-12FA777D8DDF}">
      <dgm:prSet/>
      <dgm:spPr/>
      <dgm:t>
        <a:bodyPr/>
        <a:lstStyle/>
        <a:p>
          <a:endParaRPr lang="en-US"/>
        </a:p>
      </dgm:t>
    </dgm:pt>
    <dgm:pt modelId="{91567C3D-D2C0-485D-9E66-BC5C8E42D0CB}">
      <dgm:prSet/>
      <dgm:spPr/>
      <dgm:t>
        <a:bodyPr/>
        <a:lstStyle/>
        <a:p>
          <a:r>
            <a:rPr lang="pt-BR"/>
            <a:t>Peru (1968) </a:t>
          </a:r>
          <a:endParaRPr lang="en-US"/>
        </a:p>
      </dgm:t>
    </dgm:pt>
    <dgm:pt modelId="{0F5088FD-6784-48AD-82EA-17EA711D98FF}" type="parTrans" cxnId="{1AF72532-B522-4865-BF64-91A550ABA135}">
      <dgm:prSet/>
      <dgm:spPr/>
      <dgm:t>
        <a:bodyPr/>
        <a:lstStyle/>
        <a:p>
          <a:endParaRPr lang="en-US"/>
        </a:p>
      </dgm:t>
    </dgm:pt>
    <dgm:pt modelId="{90154BAB-E72E-4F84-A789-A8B060CE2458}" type="sibTrans" cxnId="{1AF72532-B522-4865-BF64-91A550ABA135}">
      <dgm:prSet/>
      <dgm:spPr/>
      <dgm:t>
        <a:bodyPr/>
        <a:lstStyle/>
        <a:p>
          <a:endParaRPr lang="en-US"/>
        </a:p>
      </dgm:t>
    </dgm:pt>
    <dgm:pt modelId="{9CC67A2C-9A6E-418E-B3DE-F2742AC1D44B}">
      <dgm:prSet/>
      <dgm:spPr/>
      <dgm:t>
        <a:bodyPr/>
        <a:lstStyle/>
        <a:p>
          <a:r>
            <a:rPr lang="pt-BR"/>
            <a:t>Panamá (1968)</a:t>
          </a:r>
          <a:endParaRPr lang="en-US"/>
        </a:p>
      </dgm:t>
    </dgm:pt>
    <dgm:pt modelId="{520F0842-1D93-4561-B56F-406E6E75102C}" type="parTrans" cxnId="{62A2C207-89C2-4697-94FE-ACC26D2335F4}">
      <dgm:prSet/>
      <dgm:spPr/>
      <dgm:t>
        <a:bodyPr/>
        <a:lstStyle/>
        <a:p>
          <a:endParaRPr lang="en-US"/>
        </a:p>
      </dgm:t>
    </dgm:pt>
    <dgm:pt modelId="{3F20AC87-68AD-44AE-A8F6-4D03C4AD0E47}" type="sibTrans" cxnId="{62A2C207-89C2-4697-94FE-ACC26D2335F4}">
      <dgm:prSet/>
      <dgm:spPr/>
      <dgm:t>
        <a:bodyPr/>
        <a:lstStyle/>
        <a:p>
          <a:endParaRPr lang="en-US"/>
        </a:p>
      </dgm:t>
    </dgm:pt>
    <dgm:pt modelId="{15AFD082-91FD-4A4D-AD37-8DC228EDF459}">
      <dgm:prSet/>
      <dgm:spPr/>
      <dgm:t>
        <a:bodyPr/>
        <a:lstStyle/>
        <a:p>
          <a:r>
            <a:rPr lang="pt-BR"/>
            <a:t>Bolivia (1971)</a:t>
          </a:r>
          <a:endParaRPr lang="en-US"/>
        </a:p>
      </dgm:t>
    </dgm:pt>
    <dgm:pt modelId="{37A29EEE-582E-4019-98B6-CDED9A30BD7A}" type="parTrans" cxnId="{1B299E2E-9F95-411C-9576-802D32D8401A}">
      <dgm:prSet/>
      <dgm:spPr/>
      <dgm:t>
        <a:bodyPr/>
        <a:lstStyle/>
        <a:p>
          <a:endParaRPr lang="en-US"/>
        </a:p>
      </dgm:t>
    </dgm:pt>
    <dgm:pt modelId="{F35C4C3C-6103-490D-92FD-8D37E12F4195}" type="sibTrans" cxnId="{1B299E2E-9F95-411C-9576-802D32D8401A}">
      <dgm:prSet/>
      <dgm:spPr/>
      <dgm:t>
        <a:bodyPr/>
        <a:lstStyle/>
        <a:p>
          <a:endParaRPr lang="en-US"/>
        </a:p>
      </dgm:t>
    </dgm:pt>
    <dgm:pt modelId="{C1620F43-F8D2-4A3D-BDD5-2B80458224FC}">
      <dgm:prSet/>
      <dgm:spPr/>
      <dgm:t>
        <a:bodyPr/>
        <a:lstStyle/>
        <a:p>
          <a:r>
            <a:rPr lang="pt-BR"/>
            <a:t>Equator (1972)</a:t>
          </a:r>
          <a:endParaRPr lang="en-US"/>
        </a:p>
      </dgm:t>
    </dgm:pt>
    <dgm:pt modelId="{2C9B41C2-18EF-4BFA-8C54-E5C15A18A941}" type="parTrans" cxnId="{B21540FC-82FD-4D3A-BDFE-FC1D6B633524}">
      <dgm:prSet/>
      <dgm:spPr/>
      <dgm:t>
        <a:bodyPr/>
        <a:lstStyle/>
        <a:p>
          <a:endParaRPr lang="en-US"/>
        </a:p>
      </dgm:t>
    </dgm:pt>
    <dgm:pt modelId="{0511A255-FED2-4181-A0C9-398D31F4F6F2}" type="sibTrans" cxnId="{B21540FC-82FD-4D3A-BDFE-FC1D6B633524}">
      <dgm:prSet/>
      <dgm:spPr/>
      <dgm:t>
        <a:bodyPr/>
        <a:lstStyle/>
        <a:p>
          <a:endParaRPr lang="en-US"/>
        </a:p>
      </dgm:t>
    </dgm:pt>
    <dgm:pt modelId="{814C5D3E-0859-4F5A-A679-7C34C7E61744}">
      <dgm:prSet/>
      <dgm:spPr/>
      <dgm:t>
        <a:bodyPr/>
        <a:lstStyle/>
        <a:p>
          <a:r>
            <a:rPr lang="pt-BR"/>
            <a:t>Uruguai (1973) </a:t>
          </a:r>
          <a:endParaRPr lang="en-US"/>
        </a:p>
      </dgm:t>
    </dgm:pt>
    <dgm:pt modelId="{7C8B97BB-7C50-49B3-BCBB-E97D4B2B459F}" type="parTrans" cxnId="{907D87B5-561E-489F-B403-D6ABC1785631}">
      <dgm:prSet/>
      <dgm:spPr/>
      <dgm:t>
        <a:bodyPr/>
        <a:lstStyle/>
        <a:p>
          <a:endParaRPr lang="en-US"/>
        </a:p>
      </dgm:t>
    </dgm:pt>
    <dgm:pt modelId="{CEDDDB7C-F615-4256-8E32-F2F09174A3E1}" type="sibTrans" cxnId="{907D87B5-561E-489F-B403-D6ABC1785631}">
      <dgm:prSet/>
      <dgm:spPr/>
      <dgm:t>
        <a:bodyPr/>
        <a:lstStyle/>
        <a:p>
          <a:endParaRPr lang="en-US"/>
        </a:p>
      </dgm:t>
    </dgm:pt>
    <dgm:pt modelId="{E7F92413-E37D-450F-BFFF-C24C965FFFE2}">
      <dgm:prSet/>
      <dgm:spPr/>
      <dgm:t>
        <a:bodyPr/>
        <a:lstStyle/>
        <a:p>
          <a:r>
            <a:rPr lang="pt-BR"/>
            <a:t>Chile (1973)</a:t>
          </a:r>
          <a:endParaRPr lang="en-US"/>
        </a:p>
      </dgm:t>
    </dgm:pt>
    <dgm:pt modelId="{319D36D1-BCAF-4A9A-9D3B-4BF8E5B75EE5}" type="parTrans" cxnId="{BF2C7974-901C-4C27-9D26-0DCBBBFF96CF}">
      <dgm:prSet/>
      <dgm:spPr/>
      <dgm:t>
        <a:bodyPr/>
        <a:lstStyle/>
        <a:p>
          <a:endParaRPr lang="en-US"/>
        </a:p>
      </dgm:t>
    </dgm:pt>
    <dgm:pt modelId="{BF8D57FE-FFA4-4005-876E-13BDD9DD8074}" type="sibTrans" cxnId="{BF2C7974-901C-4C27-9D26-0DCBBBFF96CF}">
      <dgm:prSet/>
      <dgm:spPr/>
      <dgm:t>
        <a:bodyPr/>
        <a:lstStyle/>
        <a:p>
          <a:endParaRPr lang="en-US"/>
        </a:p>
      </dgm:t>
    </dgm:pt>
    <dgm:pt modelId="{95EE4D70-ABA2-42E2-A2F1-AC3FBE7AD02C}" type="pres">
      <dgm:prSet presAssocID="{F20DFE06-56BD-4FB9-89B4-EB41C0D147D1}" presName="Name0" presStyleCnt="0">
        <dgm:presLayoutVars>
          <dgm:dir/>
          <dgm:resizeHandles/>
        </dgm:presLayoutVars>
      </dgm:prSet>
      <dgm:spPr/>
    </dgm:pt>
    <dgm:pt modelId="{B661EE14-8836-44AD-871F-917FBB90CA0F}" type="pres">
      <dgm:prSet presAssocID="{7C148CB6-587C-4288-91DA-1CADEC24AC79}" presName="compNode" presStyleCnt="0"/>
      <dgm:spPr/>
    </dgm:pt>
    <dgm:pt modelId="{6D5669B5-30AE-476C-82F0-5B2A50943751}" type="pres">
      <dgm:prSet presAssocID="{7C148CB6-587C-4288-91DA-1CADEC24AC79}" presName="dummyConnPt" presStyleCnt="0"/>
      <dgm:spPr/>
    </dgm:pt>
    <dgm:pt modelId="{7E6F8B39-29D9-4D63-8352-05070E9C3A04}" type="pres">
      <dgm:prSet presAssocID="{7C148CB6-587C-4288-91DA-1CADEC24AC79}" presName="node" presStyleLbl="node1" presStyleIdx="0" presStyleCnt="10">
        <dgm:presLayoutVars>
          <dgm:bulletEnabled val="1"/>
        </dgm:presLayoutVars>
      </dgm:prSet>
      <dgm:spPr/>
    </dgm:pt>
    <dgm:pt modelId="{08AD8CE1-F5FB-42EB-87F1-82FB47B87FDF}" type="pres">
      <dgm:prSet presAssocID="{6266CA7E-F610-46F0-B35A-ED93BF9F9C31}" presName="sibTrans" presStyleLbl="bgSibTrans2D1" presStyleIdx="0" presStyleCnt="9"/>
      <dgm:spPr/>
    </dgm:pt>
    <dgm:pt modelId="{2C8530F8-1A56-4ED8-8CC7-4FD50C2836B5}" type="pres">
      <dgm:prSet presAssocID="{AB0093CA-771B-48C6-9B13-B1BCFEEE24F5}" presName="compNode" presStyleCnt="0"/>
      <dgm:spPr/>
    </dgm:pt>
    <dgm:pt modelId="{1CC1B70E-A977-40C2-90E3-BF617516BE1D}" type="pres">
      <dgm:prSet presAssocID="{AB0093CA-771B-48C6-9B13-B1BCFEEE24F5}" presName="dummyConnPt" presStyleCnt="0"/>
      <dgm:spPr/>
    </dgm:pt>
    <dgm:pt modelId="{6D7C7A7E-18FA-42B6-8DCA-9A5C58A71220}" type="pres">
      <dgm:prSet presAssocID="{AB0093CA-771B-48C6-9B13-B1BCFEEE24F5}" presName="node" presStyleLbl="node1" presStyleIdx="1" presStyleCnt="10">
        <dgm:presLayoutVars>
          <dgm:bulletEnabled val="1"/>
        </dgm:presLayoutVars>
      </dgm:prSet>
      <dgm:spPr/>
    </dgm:pt>
    <dgm:pt modelId="{328C5A31-AE14-4855-962C-BD74BFB7EBA7}" type="pres">
      <dgm:prSet presAssocID="{B384AAD0-31F0-4717-949B-CD97EAF69B28}" presName="sibTrans" presStyleLbl="bgSibTrans2D1" presStyleIdx="1" presStyleCnt="9"/>
      <dgm:spPr/>
    </dgm:pt>
    <dgm:pt modelId="{95B3DCC7-8D31-4B41-94E8-7D0936E28DE8}" type="pres">
      <dgm:prSet presAssocID="{47356C1D-6ADA-4BDB-9E41-EDE95C84DF0E}" presName="compNode" presStyleCnt="0"/>
      <dgm:spPr/>
    </dgm:pt>
    <dgm:pt modelId="{F530A619-FD46-404C-B03D-82AC921F802B}" type="pres">
      <dgm:prSet presAssocID="{47356C1D-6ADA-4BDB-9E41-EDE95C84DF0E}" presName="dummyConnPt" presStyleCnt="0"/>
      <dgm:spPr/>
    </dgm:pt>
    <dgm:pt modelId="{76C7D307-8310-4B79-B4AC-A6604ABB3882}" type="pres">
      <dgm:prSet presAssocID="{47356C1D-6ADA-4BDB-9E41-EDE95C84DF0E}" presName="node" presStyleLbl="node1" presStyleIdx="2" presStyleCnt="10">
        <dgm:presLayoutVars>
          <dgm:bulletEnabled val="1"/>
        </dgm:presLayoutVars>
      </dgm:prSet>
      <dgm:spPr/>
    </dgm:pt>
    <dgm:pt modelId="{146BFD5C-7EEC-4D57-B2CD-1FC392D39334}" type="pres">
      <dgm:prSet presAssocID="{E7C37023-272C-4BC5-8384-451294C1B977}" presName="sibTrans" presStyleLbl="bgSibTrans2D1" presStyleIdx="2" presStyleCnt="9"/>
      <dgm:spPr/>
    </dgm:pt>
    <dgm:pt modelId="{518E5417-C81A-45D0-ACB7-B5A780F10172}" type="pres">
      <dgm:prSet presAssocID="{94FE02B7-AE36-4ED1-AC18-F73F9DEDD057}" presName="compNode" presStyleCnt="0"/>
      <dgm:spPr/>
    </dgm:pt>
    <dgm:pt modelId="{1353DF67-4FB8-484C-8E2A-C7FB9125494D}" type="pres">
      <dgm:prSet presAssocID="{94FE02B7-AE36-4ED1-AC18-F73F9DEDD057}" presName="dummyConnPt" presStyleCnt="0"/>
      <dgm:spPr/>
    </dgm:pt>
    <dgm:pt modelId="{EBA5E768-EBC3-462D-9943-06F87AD6299A}" type="pres">
      <dgm:prSet presAssocID="{94FE02B7-AE36-4ED1-AC18-F73F9DEDD057}" presName="node" presStyleLbl="node1" presStyleIdx="3" presStyleCnt="10">
        <dgm:presLayoutVars>
          <dgm:bulletEnabled val="1"/>
        </dgm:presLayoutVars>
      </dgm:prSet>
      <dgm:spPr/>
    </dgm:pt>
    <dgm:pt modelId="{8287251A-3BBE-4B1F-B6AD-37974A6C121A}" type="pres">
      <dgm:prSet presAssocID="{FA1ECBB8-87B6-453F-BF65-87020D7815B1}" presName="sibTrans" presStyleLbl="bgSibTrans2D1" presStyleIdx="3" presStyleCnt="9"/>
      <dgm:spPr/>
    </dgm:pt>
    <dgm:pt modelId="{0CB99081-0D22-4385-A8F9-8F2259D804DA}" type="pres">
      <dgm:prSet presAssocID="{91567C3D-D2C0-485D-9E66-BC5C8E42D0CB}" presName="compNode" presStyleCnt="0"/>
      <dgm:spPr/>
    </dgm:pt>
    <dgm:pt modelId="{5563E068-C1D7-428A-8E52-571D2CC2D00E}" type="pres">
      <dgm:prSet presAssocID="{91567C3D-D2C0-485D-9E66-BC5C8E42D0CB}" presName="dummyConnPt" presStyleCnt="0"/>
      <dgm:spPr/>
    </dgm:pt>
    <dgm:pt modelId="{DF33AAFA-5223-4266-B403-CCCC2107FB80}" type="pres">
      <dgm:prSet presAssocID="{91567C3D-D2C0-485D-9E66-BC5C8E42D0CB}" presName="node" presStyleLbl="node1" presStyleIdx="4" presStyleCnt="10">
        <dgm:presLayoutVars>
          <dgm:bulletEnabled val="1"/>
        </dgm:presLayoutVars>
      </dgm:prSet>
      <dgm:spPr/>
    </dgm:pt>
    <dgm:pt modelId="{41028BD4-9478-44A8-9104-5EA932E8B1BC}" type="pres">
      <dgm:prSet presAssocID="{90154BAB-E72E-4F84-A789-A8B060CE2458}" presName="sibTrans" presStyleLbl="bgSibTrans2D1" presStyleIdx="4" presStyleCnt="9"/>
      <dgm:spPr/>
    </dgm:pt>
    <dgm:pt modelId="{204C8FB9-B2C9-4CB3-B0C9-CF96C9AFCC4A}" type="pres">
      <dgm:prSet presAssocID="{9CC67A2C-9A6E-418E-B3DE-F2742AC1D44B}" presName="compNode" presStyleCnt="0"/>
      <dgm:spPr/>
    </dgm:pt>
    <dgm:pt modelId="{BF3FA808-7317-43CF-B390-2BB993492828}" type="pres">
      <dgm:prSet presAssocID="{9CC67A2C-9A6E-418E-B3DE-F2742AC1D44B}" presName="dummyConnPt" presStyleCnt="0"/>
      <dgm:spPr/>
    </dgm:pt>
    <dgm:pt modelId="{9DD8A300-FC65-447A-88C2-7AA2AE6A288D}" type="pres">
      <dgm:prSet presAssocID="{9CC67A2C-9A6E-418E-B3DE-F2742AC1D44B}" presName="node" presStyleLbl="node1" presStyleIdx="5" presStyleCnt="10">
        <dgm:presLayoutVars>
          <dgm:bulletEnabled val="1"/>
        </dgm:presLayoutVars>
      </dgm:prSet>
      <dgm:spPr/>
    </dgm:pt>
    <dgm:pt modelId="{83009D96-DFD9-4678-9790-74D7987A0446}" type="pres">
      <dgm:prSet presAssocID="{3F20AC87-68AD-44AE-A8F6-4D03C4AD0E47}" presName="sibTrans" presStyleLbl="bgSibTrans2D1" presStyleIdx="5" presStyleCnt="9"/>
      <dgm:spPr/>
    </dgm:pt>
    <dgm:pt modelId="{F298B98B-EDAC-49D2-A3D8-1561EDE775C6}" type="pres">
      <dgm:prSet presAssocID="{15AFD082-91FD-4A4D-AD37-8DC228EDF459}" presName="compNode" presStyleCnt="0"/>
      <dgm:spPr/>
    </dgm:pt>
    <dgm:pt modelId="{845F639F-8749-422D-AFD8-4F16535E6549}" type="pres">
      <dgm:prSet presAssocID="{15AFD082-91FD-4A4D-AD37-8DC228EDF459}" presName="dummyConnPt" presStyleCnt="0"/>
      <dgm:spPr/>
    </dgm:pt>
    <dgm:pt modelId="{85AD8CCA-CC34-4D3A-BB8E-EBAD571F568A}" type="pres">
      <dgm:prSet presAssocID="{15AFD082-91FD-4A4D-AD37-8DC228EDF459}" presName="node" presStyleLbl="node1" presStyleIdx="6" presStyleCnt="10">
        <dgm:presLayoutVars>
          <dgm:bulletEnabled val="1"/>
        </dgm:presLayoutVars>
      </dgm:prSet>
      <dgm:spPr/>
    </dgm:pt>
    <dgm:pt modelId="{B6ED9A98-7ABF-4D9F-AAFF-3904695629E9}" type="pres">
      <dgm:prSet presAssocID="{F35C4C3C-6103-490D-92FD-8D37E12F4195}" presName="sibTrans" presStyleLbl="bgSibTrans2D1" presStyleIdx="6" presStyleCnt="9"/>
      <dgm:spPr/>
    </dgm:pt>
    <dgm:pt modelId="{8DB889FD-6C49-48B1-A63D-DE6491169DB9}" type="pres">
      <dgm:prSet presAssocID="{C1620F43-F8D2-4A3D-BDD5-2B80458224FC}" presName="compNode" presStyleCnt="0"/>
      <dgm:spPr/>
    </dgm:pt>
    <dgm:pt modelId="{7C64B902-9B5E-4CB7-89EC-BB18F9E9F614}" type="pres">
      <dgm:prSet presAssocID="{C1620F43-F8D2-4A3D-BDD5-2B80458224FC}" presName="dummyConnPt" presStyleCnt="0"/>
      <dgm:spPr/>
    </dgm:pt>
    <dgm:pt modelId="{6FE5E6B3-D9EF-4FF2-9AC4-704A90E3DA00}" type="pres">
      <dgm:prSet presAssocID="{C1620F43-F8D2-4A3D-BDD5-2B80458224FC}" presName="node" presStyleLbl="node1" presStyleIdx="7" presStyleCnt="10">
        <dgm:presLayoutVars>
          <dgm:bulletEnabled val="1"/>
        </dgm:presLayoutVars>
      </dgm:prSet>
      <dgm:spPr/>
    </dgm:pt>
    <dgm:pt modelId="{5654D2E0-6293-4C53-96C7-607DF1CD4D89}" type="pres">
      <dgm:prSet presAssocID="{0511A255-FED2-4181-A0C9-398D31F4F6F2}" presName="sibTrans" presStyleLbl="bgSibTrans2D1" presStyleIdx="7" presStyleCnt="9"/>
      <dgm:spPr/>
    </dgm:pt>
    <dgm:pt modelId="{F76D1FEF-EE0C-4AE9-9B65-D0EDC62F2E21}" type="pres">
      <dgm:prSet presAssocID="{814C5D3E-0859-4F5A-A679-7C34C7E61744}" presName="compNode" presStyleCnt="0"/>
      <dgm:spPr/>
    </dgm:pt>
    <dgm:pt modelId="{C4DBBE3A-DEE5-4C54-A107-1C39412B4EDE}" type="pres">
      <dgm:prSet presAssocID="{814C5D3E-0859-4F5A-A679-7C34C7E61744}" presName="dummyConnPt" presStyleCnt="0"/>
      <dgm:spPr/>
    </dgm:pt>
    <dgm:pt modelId="{26997465-61C8-4880-8CD8-DE68584C4B54}" type="pres">
      <dgm:prSet presAssocID="{814C5D3E-0859-4F5A-A679-7C34C7E61744}" presName="node" presStyleLbl="node1" presStyleIdx="8" presStyleCnt="10">
        <dgm:presLayoutVars>
          <dgm:bulletEnabled val="1"/>
        </dgm:presLayoutVars>
      </dgm:prSet>
      <dgm:spPr/>
    </dgm:pt>
    <dgm:pt modelId="{2BAD4A86-1ADC-4422-9FF6-F1FDF65D5D2A}" type="pres">
      <dgm:prSet presAssocID="{CEDDDB7C-F615-4256-8E32-F2F09174A3E1}" presName="sibTrans" presStyleLbl="bgSibTrans2D1" presStyleIdx="8" presStyleCnt="9"/>
      <dgm:spPr/>
    </dgm:pt>
    <dgm:pt modelId="{35183989-4F10-4406-AEEA-F71AF1B36513}" type="pres">
      <dgm:prSet presAssocID="{E7F92413-E37D-450F-BFFF-C24C965FFFE2}" presName="compNode" presStyleCnt="0"/>
      <dgm:spPr/>
    </dgm:pt>
    <dgm:pt modelId="{0822D822-F55F-48A3-B626-6ECF2ED3258A}" type="pres">
      <dgm:prSet presAssocID="{E7F92413-E37D-450F-BFFF-C24C965FFFE2}" presName="dummyConnPt" presStyleCnt="0"/>
      <dgm:spPr/>
    </dgm:pt>
    <dgm:pt modelId="{8CD3C8B5-42D2-4C94-A0E8-BF8D3F195962}" type="pres">
      <dgm:prSet presAssocID="{E7F92413-E37D-450F-BFFF-C24C965FFFE2}" presName="node" presStyleLbl="node1" presStyleIdx="9" presStyleCnt="10">
        <dgm:presLayoutVars>
          <dgm:bulletEnabled val="1"/>
        </dgm:presLayoutVars>
      </dgm:prSet>
      <dgm:spPr/>
    </dgm:pt>
  </dgm:ptLst>
  <dgm:cxnLst>
    <dgm:cxn modelId="{62A2C207-89C2-4697-94FE-ACC26D2335F4}" srcId="{F20DFE06-56BD-4FB9-89B4-EB41C0D147D1}" destId="{9CC67A2C-9A6E-418E-B3DE-F2742AC1D44B}" srcOrd="5" destOrd="0" parTransId="{520F0842-1D93-4561-B56F-406E6E75102C}" sibTransId="{3F20AC87-68AD-44AE-A8F6-4D03C4AD0E47}"/>
    <dgm:cxn modelId="{8BA44214-6069-4314-824B-50C9D10E28CA}" type="presOf" srcId="{0511A255-FED2-4181-A0C9-398D31F4F6F2}" destId="{5654D2E0-6293-4C53-96C7-607DF1CD4D89}" srcOrd="0" destOrd="0" presId="urn:microsoft.com/office/officeart/2005/8/layout/bProcess4"/>
    <dgm:cxn modelId="{1B299E2E-9F95-411C-9576-802D32D8401A}" srcId="{F20DFE06-56BD-4FB9-89B4-EB41C0D147D1}" destId="{15AFD082-91FD-4A4D-AD37-8DC228EDF459}" srcOrd="6" destOrd="0" parTransId="{37A29EEE-582E-4019-98B6-CDED9A30BD7A}" sibTransId="{F35C4C3C-6103-490D-92FD-8D37E12F4195}"/>
    <dgm:cxn modelId="{1AF72532-B522-4865-BF64-91A550ABA135}" srcId="{F20DFE06-56BD-4FB9-89B4-EB41C0D147D1}" destId="{91567C3D-D2C0-485D-9E66-BC5C8E42D0CB}" srcOrd="4" destOrd="0" parTransId="{0F5088FD-6784-48AD-82EA-17EA711D98FF}" sibTransId="{90154BAB-E72E-4F84-A789-A8B060CE2458}"/>
    <dgm:cxn modelId="{271F043B-7A80-476F-B84E-A27A78D9D47B}" type="presOf" srcId="{C1620F43-F8D2-4A3D-BDD5-2B80458224FC}" destId="{6FE5E6B3-D9EF-4FF2-9AC4-704A90E3DA00}" srcOrd="0" destOrd="0" presId="urn:microsoft.com/office/officeart/2005/8/layout/bProcess4"/>
    <dgm:cxn modelId="{745A4E71-5C0D-4F74-A720-0E19E7C2F04E}" type="presOf" srcId="{47356C1D-6ADA-4BDB-9E41-EDE95C84DF0E}" destId="{76C7D307-8310-4B79-B4AC-A6604ABB3882}" srcOrd="0" destOrd="0" presId="urn:microsoft.com/office/officeart/2005/8/layout/bProcess4"/>
    <dgm:cxn modelId="{BF2C7974-901C-4C27-9D26-0DCBBBFF96CF}" srcId="{F20DFE06-56BD-4FB9-89B4-EB41C0D147D1}" destId="{E7F92413-E37D-450F-BFFF-C24C965FFFE2}" srcOrd="9" destOrd="0" parTransId="{319D36D1-BCAF-4A9A-9D3B-4BF8E5B75EE5}" sibTransId="{BF8D57FE-FFA4-4005-876E-13BDD9DD8074}"/>
    <dgm:cxn modelId="{34F7797A-A6E0-46B0-B0C5-8A9770282BF0}" srcId="{F20DFE06-56BD-4FB9-89B4-EB41C0D147D1}" destId="{7C148CB6-587C-4288-91DA-1CADEC24AC79}" srcOrd="0" destOrd="0" parTransId="{1BD8625B-2B41-4FB8-A916-0FEF709A590A}" sibTransId="{6266CA7E-F610-46F0-B35A-ED93BF9F9C31}"/>
    <dgm:cxn modelId="{42165883-A3B9-493E-B42F-C7BC74B2A1AC}" type="presOf" srcId="{94FE02B7-AE36-4ED1-AC18-F73F9DEDD057}" destId="{EBA5E768-EBC3-462D-9943-06F87AD6299A}" srcOrd="0" destOrd="0" presId="urn:microsoft.com/office/officeart/2005/8/layout/bProcess4"/>
    <dgm:cxn modelId="{1C7E0985-E7E1-4593-A2A0-9EF22BC9AF1C}" type="presOf" srcId="{F35C4C3C-6103-490D-92FD-8D37E12F4195}" destId="{B6ED9A98-7ABF-4D9F-AAFF-3904695629E9}" srcOrd="0" destOrd="0" presId="urn:microsoft.com/office/officeart/2005/8/layout/bProcess4"/>
    <dgm:cxn modelId="{DEB37089-C0B9-4820-B3E8-1481182B22DD}" type="presOf" srcId="{91567C3D-D2C0-485D-9E66-BC5C8E42D0CB}" destId="{DF33AAFA-5223-4266-B403-CCCC2107FB80}" srcOrd="0" destOrd="0" presId="urn:microsoft.com/office/officeart/2005/8/layout/bProcess4"/>
    <dgm:cxn modelId="{0B03ED8B-EE81-4DA3-858A-7BCA3E3258DD}" type="presOf" srcId="{F20DFE06-56BD-4FB9-89B4-EB41C0D147D1}" destId="{95EE4D70-ABA2-42E2-A2F1-AC3FBE7AD02C}" srcOrd="0" destOrd="0" presId="urn:microsoft.com/office/officeart/2005/8/layout/bProcess4"/>
    <dgm:cxn modelId="{9164888E-A8A3-41D7-AED7-F0FF3F7B6C6F}" type="presOf" srcId="{7C148CB6-587C-4288-91DA-1CADEC24AC79}" destId="{7E6F8B39-29D9-4D63-8352-05070E9C3A04}" srcOrd="0" destOrd="0" presId="urn:microsoft.com/office/officeart/2005/8/layout/bProcess4"/>
    <dgm:cxn modelId="{15081C97-EF29-4D97-87A5-4F0B5D703D28}" type="presOf" srcId="{FA1ECBB8-87B6-453F-BF65-87020D7815B1}" destId="{8287251A-3BBE-4B1F-B6AD-37974A6C121A}" srcOrd="0" destOrd="0" presId="urn:microsoft.com/office/officeart/2005/8/layout/bProcess4"/>
    <dgm:cxn modelId="{E8986998-87FF-4416-9D36-BC700C44387C}" type="presOf" srcId="{9CC67A2C-9A6E-418E-B3DE-F2742AC1D44B}" destId="{9DD8A300-FC65-447A-88C2-7AA2AE6A288D}" srcOrd="0" destOrd="0" presId="urn:microsoft.com/office/officeart/2005/8/layout/bProcess4"/>
    <dgm:cxn modelId="{B37F999C-E1DF-403B-A13F-12FA777D8DDF}" srcId="{F20DFE06-56BD-4FB9-89B4-EB41C0D147D1}" destId="{94FE02B7-AE36-4ED1-AC18-F73F9DEDD057}" srcOrd="3" destOrd="0" parTransId="{00D7B1A4-F0F5-4131-9F1E-F77A981F1178}" sibTransId="{FA1ECBB8-87B6-453F-BF65-87020D7815B1}"/>
    <dgm:cxn modelId="{385A459F-247B-4723-9D79-5CA6EC385D4C}" type="presOf" srcId="{3F20AC87-68AD-44AE-A8F6-4D03C4AD0E47}" destId="{83009D96-DFD9-4678-9790-74D7987A0446}" srcOrd="0" destOrd="0" presId="urn:microsoft.com/office/officeart/2005/8/layout/bProcess4"/>
    <dgm:cxn modelId="{02706FA2-0B78-48A4-84F6-889CD5B62769}" type="presOf" srcId="{CEDDDB7C-F615-4256-8E32-F2F09174A3E1}" destId="{2BAD4A86-1ADC-4422-9FF6-F1FDF65D5D2A}" srcOrd="0" destOrd="0" presId="urn:microsoft.com/office/officeart/2005/8/layout/bProcess4"/>
    <dgm:cxn modelId="{17D9FEA7-997E-4D0D-933A-9920F5B15D8E}" type="presOf" srcId="{B384AAD0-31F0-4717-949B-CD97EAF69B28}" destId="{328C5A31-AE14-4855-962C-BD74BFB7EBA7}" srcOrd="0" destOrd="0" presId="urn:microsoft.com/office/officeart/2005/8/layout/bProcess4"/>
    <dgm:cxn modelId="{A0C523B5-6AB7-4FB0-8C5E-CEC0918F6CCE}" srcId="{F20DFE06-56BD-4FB9-89B4-EB41C0D147D1}" destId="{AB0093CA-771B-48C6-9B13-B1BCFEEE24F5}" srcOrd="1" destOrd="0" parTransId="{5EEC486A-C6DE-4B62-8B14-EEF534822B68}" sibTransId="{B384AAD0-31F0-4717-949B-CD97EAF69B28}"/>
    <dgm:cxn modelId="{907D87B5-561E-489F-B403-D6ABC1785631}" srcId="{F20DFE06-56BD-4FB9-89B4-EB41C0D147D1}" destId="{814C5D3E-0859-4F5A-A679-7C34C7E61744}" srcOrd="8" destOrd="0" parTransId="{7C8B97BB-7C50-49B3-BCBB-E97D4B2B459F}" sibTransId="{CEDDDB7C-F615-4256-8E32-F2F09174A3E1}"/>
    <dgm:cxn modelId="{E1FE2AC1-78B7-4872-B996-2CB7EC8B78F8}" type="presOf" srcId="{E7C37023-272C-4BC5-8384-451294C1B977}" destId="{146BFD5C-7EEC-4D57-B2CD-1FC392D39334}" srcOrd="0" destOrd="0" presId="urn:microsoft.com/office/officeart/2005/8/layout/bProcess4"/>
    <dgm:cxn modelId="{0E4584C3-D3E4-40C0-8893-E1FBB735CF86}" type="presOf" srcId="{90154BAB-E72E-4F84-A789-A8B060CE2458}" destId="{41028BD4-9478-44A8-9104-5EA932E8B1BC}" srcOrd="0" destOrd="0" presId="urn:microsoft.com/office/officeart/2005/8/layout/bProcess4"/>
    <dgm:cxn modelId="{08103DC8-E4A1-40E0-BEA4-C2778650A55C}" type="presOf" srcId="{6266CA7E-F610-46F0-B35A-ED93BF9F9C31}" destId="{08AD8CE1-F5FB-42EB-87F1-82FB47B87FDF}" srcOrd="0" destOrd="0" presId="urn:microsoft.com/office/officeart/2005/8/layout/bProcess4"/>
    <dgm:cxn modelId="{2F1B8CE5-9965-491D-B424-945375D3649C}" type="presOf" srcId="{AB0093CA-771B-48C6-9B13-B1BCFEEE24F5}" destId="{6D7C7A7E-18FA-42B6-8DCA-9A5C58A71220}" srcOrd="0" destOrd="0" presId="urn:microsoft.com/office/officeart/2005/8/layout/bProcess4"/>
    <dgm:cxn modelId="{072371F2-7107-4BA7-8D60-19A7CDC1130B}" srcId="{F20DFE06-56BD-4FB9-89B4-EB41C0D147D1}" destId="{47356C1D-6ADA-4BDB-9E41-EDE95C84DF0E}" srcOrd="2" destOrd="0" parTransId="{5B9E5EFD-C11C-46B8-AC36-0D91083E5513}" sibTransId="{E7C37023-272C-4BC5-8384-451294C1B977}"/>
    <dgm:cxn modelId="{EDB985F2-D85D-4C2D-8564-A16C4698B2E1}" type="presOf" srcId="{15AFD082-91FD-4A4D-AD37-8DC228EDF459}" destId="{85AD8CCA-CC34-4D3A-BB8E-EBAD571F568A}" srcOrd="0" destOrd="0" presId="urn:microsoft.com/office/officeart/2005/8/layout/bProcess4"/>
    <dgm:cxn modelId="{8EBBFEF4-A900-41C4-AD7C-A206B68A9644}" type="presOf" srcId="{E7F92413-E37D-450F-BFFF-C24C965FFFE2}" destId="{8CD3C8B5-42D2-4C94-A0E8-BF8D3F195962}" srcOrd="0" destOrd="0" presId="urn:microsoft.com/office/officeart/2005/8/layout/bProcess4"/>
    <dgm:cxn modelId="{E088D6FA-0D0F-4FBB-8958-46AAAF81128F}" type="presOf" srcId="{814C5D3E-0859-4F5A-A679-7C34C7E61744}" destId="{26997465-61C8-4880-8CD8-DE68584C4B54}" srcOrd="0" destOrd="0" presId="urn:microsoft.com/office/officeart/2005/8/layout/bProcess4"/>
    <dgm:cxn modelId="{B21540FC-82FD-4D3A-BDFE-FC1D6B633524}" srcId="{F20DFE06-56BD-4FB9-89B4-EB41C0D147D1}" destId="{C1620F43-F8D2-4A3D-BDD5-2B80458224FC}" srcOrd="7" destOrd="0" parTransId="{2C9B41C2-18EF-4BFA-8C54-E5C15A18A941}" sibTransId="{0511A255-FED2-4181-A0C9-398D31F4F6F2}"/>
    <dgm:cxn modelId="{7F72907A-89FA-40CF-BBCB-DAE4B1B6C07E}" type="presParOf" srcId="{95EE4D70-ABA2-42E2-A2F1-AC3FBE7AD02C}" destId="{B661EE14-8836-44AD-871F-917FBB90CA0F}" srcOrd="0" destOrd="0" presId="urn:microsoft.com/office/officeart/2005/8/layout/bProcess4"/>
    <dgm:cxn modelId="{3BB28C7F-486B-4E27-B277-66EAB880C61F}" type="presParOf" srcId="{B661EE14-8836-44AD-871F-917FBB90CA0F}" destId="{6D5669B5-30AE-476C-82F0-5B2A50943751}" srcOrd="0" destOrd="0" presId="urn:microsoft.com/office/officeart/2005/8/layout/bProcess4"/>
    <dgm:cxn modelId="{93902DA2-7E88-47F6-9432-BC59A3D5FE8C}" type="presParOf" srcId="{B661EE14-8836-44AD-871F-917FBB90CA0F}" destId="{7E6F8B39-29D9-4D63-8352-05070E9C3A04}" srcOrd="1" destOrd="0" presId="urn:microsoft.com/office/officeart/2005/8/layout/bProcess4"/>
    <dgm:cxn modelId="{54E9470A-5737-4834-B125-4DD4CFB5916C}" type="presParOf" srcId="{95EE4D70-ABA2-42E2-A2F1-AC3FBE7AD02C}" destId="{08AD8CE1-F5FB-42EB-87F1-82FB47B87FDF}" srcOrd="1" destOrd="0" presId="urn:microsoft.com/office/officeart/2005/8/layout/bProcess4"/>
    <dgm:cxn modelId="{250C082E-5CF8-4FFA-A922-A8B8AC1507E4}" type="presParOf" srcId="{95EE4D70-ABA2-42E2-A2F1-AC3FBE7AD02C}" destId="{2C8530F8-1A56-4ED8-8CC7-4FD50C2836B5}" srcOrd="2" destOrd="0" presId="urn:microsoft.com/office/officeart/2005/8/layout/bProcess4"/>
    <dgm:cxn modelId="{A08BEEE3-101D-40C3-BA78-8BD4C7C7236A}" type="presParOf" srcId="{2C8530F8-1A56-4ED8-8CC7-4FD50C2836B5}" destId="{1CC1B70E-A977-40C2-90E3-BF617516BE1D}" srcOrd="0" destOrd="0" presId="urn:microsoft.com/office/officeart/2005/8/layout/bProcess4"/>
    <dgm:cxn modelId="{88431C72-77DA-48AC-8C6D-81C543446FEF}" type="presParOf" srcId="{2C8530F8-1A56-4ED8-8CC7-4FD50C2836B5}" destId="{6D7C7A7E-18FA-42B6-8DCA-9A5C58A71220}" srcOrd="1" destOrd="0" presId="urn:microsoft.com/office/officeart/2005/8/layout/bProcess4"/>
    <dgm:cxn modelId="{86C2508F-E51D-43AE-84BD-6B0FFB9233B9}" type="presParOf" srcId="{95EE4D70-ABA2-42E2-A2F1-AC3FBE7AD02C}" destId="{328C5A31-AE14-4855-962C-BD74BFB7EBA7}" srcOrd="3" destOrd="0" presId="urn:microsoft.com/office/officeart/2005/8/layout/bProcess4"/>
    <dgm:cxn modelId="{CE6AA6B8-D07B-4C7E-ADA5-9EE66C5DD013}" type="presParOf" srcId="{95EE4D70-ABA2-42E2-A2F1-AC3FBE7AD02C}" destId="{95B3DCC7-8D31-4B41-94E8-7D0936E28DE8}" srcOrd="4" destOrd="0" presId="urn:microsoft.com/office/officeart/2005/8/layout/bProcess4"/>
    <dgm:cxn modelId="{237F9F92-A712-4EAE-A5BC-537B8B42A242}" type="presParOf" srcId="{95B3DCC7-8D31-4B41-94E8-7D0936E28DE8}" destId="{F530A619-FD46-404C-B03D-82AC921F802B}" srcOrd="0" destOrd="0" presId="urn:microsoft.com/office/officeart/2005/8/layout/bProcess4"/>
    <dgm:cxn modelId="{4B7226FE-6365-47C1-A231-EDBD0055423C}" type="presParOf" srcId="{95B3DCC7-8D31-4B41-94E8-7D0936E28DE8}" destId="{76C7D307-8310-4B79-B4AC-A6604ABB3882}" srcOrd="1" destOrd="0" presId="urn:microsoft.com/office/officeart/2005/8/layout/bProcess4"/>
    <dgm:cxn modelId="{4DCE3F18-C3D2-4BEE-A383-AF2B940A7719}" type="presParOf" srcId="{95EE4D70-ABA2-42E2-A2F1-AC3FBE7AD02C}" destId="{146BFD5C-7EEC-4D57-B2CD-1FC392D39334}" srcOrd="5" destOrd="0" presId="urn:microsoft.com/office/officeart/2005/8/layout/bProcess4"/>
    <dgm:cxn modelId="{D54A1EEC-65CB-4FAB-9605-E8CB64B28EC5}" type="presParOf" srcId="{95EE4D70-ABA2-42E2-A2F1-AC3FBE7AD02C}" destId="{518E5417-C81A-45D0-ACB7-B5A780F10172}" srcOrd="6" destOrd="0" presId="urn:microsoft.com/office/officeart/2005/8/layout/bProcess4"/>
    <dgm:cxn modelId="{5028E149-2C58-47CD-8813-7F3296F2437B}" type="presParOf" srcId="{518E5417-C81A-45D0-ACB7-B5A780F10172}" destId="{1353DF67-4FB8-484C-8E2A-C7FB9125494D}" srcOrd="0" destOrd="0" presId="urn:microsoft.com/office/officeart/2005/8/layout/bProcess4"/>
    <dgm:cxn modelId="{809709DF-0B54-41DD-9112-1DB35515710D}" type="presParOf" srcId="{518E5417-C81A-45D0-ACB7-B5A780F10172}" destId="{EBA5E768-EBC3-462D-9943-06F87AD6299A}" srcOrd="1" destOrd="0" presId="urn:microsoft.com/office/officeart/2005/8/layout/bProcess4"/>
    <dgm:cxn modelId="{94952915-E330-4F35-AC2B-4330792E1BFC}" type="presParOf" srcId="{95EE4D70-ABA2-42E2-A2F1-AC3FBE7AD02C}" destId="{8287251A-3BBE-4B1F-B6AD-37974A6C121A}" srcOrd="7" destOrd="0" presId="urn:microsoft.com/office/officeart/2005/8/layout/bProcess4"/>
    <dgm:cxn modelId="{8BDF8B0B-AB46-4C45-87C5-E7841CAEC2DC}" type="presParOf" srcId="{95EE4D70-ABA2-42E2-A2F1-AC3FBE7AD02C}" destId="{0CB99081-0D22-4385-A8F9-8F2259D804DA}" srcOrd="8" destOrd="0" presId="urn:microsoft.com/office/officeart/2005/8/layout/bProcess4"/>
    <dgm:cxn modelId="{2681FD9A-BE6F-41F9-A494-0E807F8849CD}" type="presParOf" srcId="{0CB99081-0D22-4385-A8F9-8F2259D804DA}" destId="{5563E068-C1D7-428A-8E52-571D2CC2D00E}" srcOrd="0" destOrd="0" presId="urn:microsoft.com/office/officeart/2005/8/layout/bProcess4"/>
    <dgm:cxn modelId="{A2E78A29-7785-4D1B-A2C2-A7EC6F48AEB3}" type="presParOf" srcId="{0CB99081-0D22-4385-A8F9-8F2259D804DA}" destId="{DF33AAFA-5223-4266-B403-CCCC2107FB80}" srcOrd="1" destOrd="0" presId="urn:microsoft.com/office/officeart/2005/8/layout/bProcess4"/>
    <dgm:cxn modelId="{D11BACF1-DF3A-4DEA-991B-0A262E03AD1A}" type="presParOf" srcId="{95EE4D70-ABA2-42E2-A2F1-AC3FBE7AD02C}" destId="{41028BD4-9478-44A8-9104-5EA932E8B1BC}" srcOrd="9" destOrd="0" presId="urn:microsoft.com/office/officeart/2005/8/layout/bProcess4"/>
    <dgm:cxn modelId="{D17B71E8-3754-41FC-AF09-5173C3063D52}" type="presParOf" srcId="{95EE4D70-ABA2-42E2-A2F1-AC3FBE7AD02C}" destId="{204C8FB9-B2C9-4CB3-B0C9-CF96C9AFCC4A}" srcOrd="10" destOrd="0" presId="urn:microsoft.com/office/officeart/2005/8/layout/bProcess4"/>
    <dgm:cxn modelId="{F5D0C0C3-5A37-49EE-89F5-8678A89EAA4F}" type="presParOf" srcId="{204C8FB9-B2C9-4CB3-B0C9-CF96C9AFCC4A}" destId="{BF3FA808-7317-43CF-B390-2BB993492828}" srcOrd="0" destOrd="0" presId="urn:microsoft.com/office/officeart/2005/8/layout/bProcess4"/>
    <dgm:cxn modelId="{703D9B13-8BE9-44DC-914A-767EAD5F4B70}" type="presParOf" srcId="{204C8FB9-B2C9-4CB3-B0C9-CF96C9AFCC4A}" destId="{9DD8A300-FC65-447A-88C2-7AA2AE6A288D}" srcOrd="1" destOrd="0" presId="urn:microsoft.com/office/officeart/2005/8/layout/bProcess4"/>
    <dgm:cxn modelId="{6EAA5DF7-FCB3-4E24-BC0D-BF76C54B504B}" type="presParOf" srcId="{95EE4D70-ABA2-42E2-A2F1-AC3FBE7AD02C}" destId="{83009D96-DFD9-4678-9790-74D7987A0446}" srcOrd="11" destOrd="0" presId="urn:microsoft.com/office/officeart/2005/8/layout/bProcess4"/>
    <dgm:cxn modelId="{AD4931BD-94AF-47F9-BA4E-CA1CC034DFB6}" type="presParOf" srcId="{95EE4D70-ABA2-42E2-A2F1-AC3FBE7AD02C}" destId="{F298B98B-EDAC-49D2-A3D8-1561EDE775C6}" srcOrd="12" destOrd="0" presId="urn:microsoft.com/office/officeart/2005/8/layout/bProcess4"/>
    <dgm:cxn modelId="{523B2CE7-4F35-48E5-B657-2541634D9A37}" type="presParOf" srcId="{F298B98B-EDAC-49D2-A3D8-1561EDE775C6}" destId="{845F639F-8749-422D-AFD8-4F16535E6549}" srcOrd="0" destOrd="0" presId="urn:microsoft.com/office/officeart/2005/8/layout/bProcess4"/>
    <dgm:cxn modelId="{46BF2B63-8086-47F2-A9D6-50205DFDDC90}" type="presParOf" srcId="{F298B98B-EDAC-49D2-A3D8-1561EDE775C6}" destId="{85AD8CCA-CC34-4D3A-BB8E-EBAD571F568A}" srcOrd="1" destOrd="0" presId="urn:microsoft.com/office/officeart/2005/8/layout/bProcess4"/>
    <dgm:cxn modelId="{4E96A026-DC9B-4F46-B8E9-7724D409AC86}" type="presParOf" srcId="{95EE4D70-ABA2-42E2-A2F1-AC3FBE7AD02C}" destId="{B6ED9A98-7ABF-4D9F-AAFF-3904695629E9}" srcOrd="13" destOrd="0" presId="urn:microsoft.com/office/officeart/2005/8/layout/bProcess4"/>
    <dgm:cxn modelId="{D13A1A5B-6A12-4E91-BF93-9289AA93990F}" type="presParOf" srcId="{95EE4D70-ABA2-42E2-A2F1-AC3FBE7AD02C}" destId="{8DB889FD-6C49-48B1-A63D-DE6491169DB9}" srcOrd="14" destOrd="0" presId="urn:microsoft.com/office/officeart/2005/8/layout/bProcess4"/>
    <dgm:cxn modelId="{DD5527D7-B2B6-4522-B3DB-75BE4BF239ED}" type="presParOf" srcId="{8DB889FD-6C49-48B1-A63D-DE6491169DB9}" destId="{7C64B902-9B5E-4CB7-89EC-BB18F9E9F614}" srcOrd="0" destOrd="0" presId="urn:microsoft.com/office/officeart/2005/8/layout/bProcess4"/>
    <dgm:cxn modelId="{5D881C79-E4F1-421A-84CD-B58872FA956F}" type="presParOf" srcId="{8DB889FD-6C49-48B1-A63D-DE6491169DB9}" destId="{6FE5E6B3-D9EF-4FF2-9AC4-704A90E3DA00}" srcOrd="1" destOrd="0" presId="urn:microsoft.com/office/officeart/2005/8/layout/bProcess4"/>
    <dgm:cxn modelId="{93CFD6E9-71F9-4861-A227-3A10A1FD03D0}" type="presParOf" srcId="{95EE4D70-ABA2-42E2-A2F1-AC3FBE7AD02C}" destId="{5654D2E0-6293-4C53-96C7-607DF1CD4D89}" srcOrd="15" destOrd="0" presId="urn:microsoft.com/office/officeart/2005/8/layout/bProcess4"/>
    <dgm:cxn modelId="{3DA824F5-9A7E-4E63-912D-C56187BA9962}" type="presParOf" srcId="{95EE4D70-ABA2-42E2-A2F1-AC3FBE7AD02C}" destId="{F76D1FEF-EE0C-4AE9-9B65-D0EDC62F2E21}" srcOrd="16" destOrd="0" presId="urn:microsoft.com/office/officeart/2005/8/layout/bProcess4"/>
    <dgm:cxn modelId="{6B4036E9-ACA9-49A3-9F84-6F14FA20D6A0}" type="presParOf" srcId="{F76D1FEF-EE0C-4AE9-9B65-D0EDC62F2E21}" destId="{C4DBBE3A-DEE5-4C54-A107-1C39412B4EDE}" srcOrd="0" destOrd="0" presId="urn:microsoft.com/office/officeart/2005/8/layout/bProcess4"/>
    <dgm:cxn modelId="{E33D231C-4151-4C7F-B856-1B9B6BA8C651}" type="presParOf" srcId="{F76D1FEF-EE0C-4AE9-9B65-D0EDC62F2E21}" destId="{26997465-61C8-4880-8CD8-DE68584C4B54}" srcOrd="1" destOrd="0" presId="urn:microsoft.com/office/officeart/2005/8/layout/bProcess4"/>
    <dgm:cxn modelId="{923B75EF-8EE0-44DB-8575-C7EA9B7DB849}" type="presParOf" srcId="{95EE4D70-ABA2-42E2-A2F1-AC3FBE7AD02C}" destId="{2BAD4A86-1ADC-4422-9FF6-F1FDF65D5D2A}" srcOrd="17" destOrd="0" presId="urn:microsoft.com/office/officeart/2005/8/layout/bProcess4"/>
    <dgm:cxn modelId="{3DC41B55-22DE-426F-A1BB-8CC6DE6F1693}" type="presParOf" srcId="{95EE4D70-ABA2-42E2-A2F1-AC3FBE7AD02C}" destId="{35183989-4F10-4406-AEEA-F71AF1B36513}" srcOrd="18" destOrd="0" presId="urn:microsoft.com/office/officeart/2005/8/layout/bProcess4"/>
    <dgm:cxn modelId="{7AD294FF-E6A4-46A5-B345-C276AEB2B03E}" type="presParOf" srcId="{35183989-4F10-4406-AEEA-F71AF1B36513}" destId="{0822D822-F55F-48A3-B626-6ECF2ED3258A}" srcOrd="0" destOrd="0" presId="urn:microsoft.com/office/officeart/2005/8/layout/bProcess4"/>
    <dgm:cxn modelId="{B17C8A9A-858B-497B-B106-1CFF5CE14FB8}" type="presParOf" srcId="{35183989-4F10-4406-AEEA-F71AF1B36513}" destId="{8CD3C8B5-42D2-4C94-A0E8-BF8D3F19596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41888-25F6-4492-837E-30CB3703C16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A173E-278C-4A3C-A0FB-6868CAD312B8}">
      <dgm:prSet/>
      <dgm:spPr/>
      <dgm:t>
        <a:bodyPr/>
        <a:lstStyle/>
        <a:p>
          <a:r>
            <a:rPr lang="pt-BR" b="1"/>
            <a:t>Contínua e intransigente expansão da OTAN</a:t>
          </a:r>
          <a:endParaRPr lang="en-US"/>
        </a:p>
      </dgm:t>
    </dgm:pt>
    <dgm:pt modelId="{F3BBC44A-FE59-4226-87A2-931E07CC8E15}" type="parTrans" cxnId="{F3E4C10F-CB2B-4191-BB61-E133C3826A66}">
      <dgm:prSet/>
      <dgm:spPr/>
      <dgm:t>
        <a:bodyPr/>
        <a:lstStyle/>
        <a:p>
          <a:endParaRPr lang="en-US"/>
        </a:p>
      </dgm:t>
    </dgm:pt>
    <dgm:pt modelId="{EA17145A-E782-4BA0-8E56-AE11FDFC1FC3}" type="sibTrans" cxnId="{F3E4C10F-CB2B-4191-BB61-E133C3826A66}">
      <dgm:prSet/>
      <dgm:spPr/>
      <dgm:t>
        <a:bodyPr/>
        <a:lstStyle/>
        <a:p>
          <a:endParaRPr lang="en-US"/>
        </a:p>
      </dgm:t>
    </dgm:pt>
    <dgm:pt modelId="{3C801743-45D3-4CCC-ACDF-80B2EAD109D7}">
      <dgm:prSet/>
      <dgm:spPr/>
      <dgm:t>
        <a:bodyPr/>
        <a:lstStyle/>
        <a:p>
          <a:r>
            <a:rPr lang="pt-BR" b="1"/>
            <a:t>1999</a:t>
          </a:r>
          <a:r>
            <a:rPr lang="pt-BR"/>
            <a:t> – Polônia, Hungria e República Tcheca</a:t>
          </a:r>
          <a:endParaRPr lang="en-US"/>
        </a:p>
      </dgm:t>
    </dgm:pt>
    <dgm:pt modelId="{52CA83B4-9176-4247-9A69-2324561E5A35}" type="parTrans" cxnId="{6C1A756C-778C-4271-96AF-C737FC9D1480}">
      <dgm:prSet/>
      <dgm:spPr/>
      <dgm:t>
        <a:bodyPr/>
        <a:lstStyle/>
        <a:p>
          <a:endParaRPr lang="en-US"/>
        </a:p>
      </dgm:t>
    </dgm:pt>
    <dgm:pt modelId="{A030FF10-3E6D-4812-86D3-1D14C24CDCE5}" type="sibTrans" cxnId="{6C1A756C-778C-4271-96AF-C737FC9D1480}">
      <dgm:prSet/>
      <dgm:spPr/>
      <dgm:t>
        <a:bodyPr/>
        <a:lstStyle/>
        <a:p>
          <a:endParaRPr lang="en-US"/>
        </a:p>
      </dgm:t>
    </dgm:pt>
    <dgm:pt modelId="{0C6AB50A-D841-48FC-A386-CB48EB5031B7}">
      <dgm:prSet/>
      <dgm:spPr/>
      <dgm:t>
        <a:bodyPr/>
        <a:lstStyle/>
        <a:p>
          <a:r>
            <a:rPr lang="pt-BR" b="1" dirty="0"/>
            <a:t>2004</a:t>
          </a:r>
          <a:r>
            <a:rPr lang="pt-BR" dirty="0"/>
            <a:t> – Estônia, Letônia, Lituânia, Eslováquia, Eslovênia, Bulgária e Romênia</a:t>
          </a:r>
          <a:endParaRPr lang="en-US" dirty="0"/>
        </a:p>
      </dgm:t>
    </dgm:pt>
    <dgm:pt modelId="{31816479-1B5D-4740-B05F-8EE7EBC9A732}" type="parTrans" cxnId="{6564CB18-3086-41B6-84AD-59FC92DFC5A1}">
      <dgm:prSet/>
      <dgm:spPr/>
      <dgm:t>
        <a:bodyPr/>
        <a:lstStyle/>
        <a:p>
          <a:endParaRPr lang="en-US"/>
        </a:p>
      </dgm:t>
    </dgm:pt>
    <dgm:pt modelId="{9943DDE1-B898-42ED-8029-E4C435EDE30E}" type="sibTrans" cxnId="{6564CB18-3086-41B6-84AD-59FC92DFC5A1}">
      <dgm:prSet/>
      <dgm:spPr/>
      <dgm:t>
        <a:bodyPr/>
        <a:lstStyle/>
        <a:p>
          <a:endParaRPr lang="en-US"/>
        </a:p>
      </dgm:t>
    </dgm:pt>
    <dgm:pt modelId="{65A73B02-9723-4E6C-BD1B-6A0F874CFDEC}">
      <dgm:prSet/>
      <dgm:spPr/>
      <dgm:t>
        <a:bodyPr/>
        <a:lstStyle/>
        <a:p>
          <a:r>
            <a:rPr lang="pt-BR" b="1"/>
            <a:t>2009</a:t>
          </a:r>
          <a:r>
            <a:rPr lang="pt-BR"/>
            <a:t> – Albânia e Croácia</a:t>
          </a:r>
          <a:endParaRPr lang="en-US"/>
        </a:p>
      </dgm:t>
    </dgm:pt>
    <dgm:pt modelId="{1367A9B0-F095-4509-ADAD-8E2CF7AE5EB6}" type="parTrans" cxnId="{AD81E2BC-F3D2-408A-A8CE-C5C38F0FDE7F}">
      <dgm:prSet/>
      <dgm:spPr/>
      <dgm:t>
        <a:bodyPr/>
        <a:lstStyle/>
        <a:p>
          <a:endParaRPr lang="en-US"/>
        </a:p>
      </dgm:t>
    </dgm:pt>
    <dgm:pt modelId="{FD62E002-F96D-49B8-A48A-0D632746945E}" type="sibTrans" cxnId="{AD81E2BC-F3D2-408A-A8CE-C5C38F0FDE7F}">
      <dgm:prSet/>
      <dgm:spPr/>
      <dgm:t>
        <a:bodyPr/>
        <a:lstStyle/>
        <a:p>
          <a:endParaRPr lang="en-US"/>
        </a:p>
      </dgm:t>
    </dgm:pt>
    <dgm:pt modelId="{0DA2D1AE-F5C3-4AA0-9578-8A11B86D0FEC}">
      <dgm:prSet/>
      <dgm:spPr/>
      <dgm:t>
        <a:bodyPr/>
        <a:lstStyle/>
        <a:p>
          <a:r>
            <a:rPr lang="pt-BR" b="1"/>
            <a:t>2017</a:t>
          </a:r>
          <a:r>
            <a:rPr lang="pt-BR"/>
            <a:t> – Montenegro</a:t>
          </a:r>
          <a:endParaRPr lang="en-US"/>
        </a:p>
      </dgm:t>
    </dgm:pt>
    <dgm:pt modelId="{B95EC3E7-D919-4D09-B3F5-63A3D2213649}" type="parTrans" cxnId="{DD63BAF5-C386-4E22-8C19-5715173BCD70}">
      <dgm:prSet/>
      <dgm:spPr/>
      <dgm:t>
        <a:bodyPr/>
        <a:lstStyle/>
        <a:p>
          <a:endParaRPr lang="en-US"/>
        </a:p>
      </dgm:t>
    </dgm:pt>
    <dgm:pt modelId="{CB5EA4ED-85DC-4D03-8414-8612813425BB}" type="sibTrans" cxnId="{DD63BAF5-C386-4E22-8C19-5715173BCD70}">
      <dgm:prSet/>
      <dgm:spPr/>
      <dgm:t>
        <a:bodyPr/>
        <a:lstStyle/>
        <a:p>
          <a:endParaRPr lang="en-US"/>
        </a:p>
      </dgm:t>
    </dgm:pt>
    <dgm:pt modelId="{46AAC6F7-2D59-460F-A16F-834292EDCB15}">
      <dgm:prSet/>
      <dgm:spPr/>
      <dgm:t>
        <a:bodyPr/>
        <a:lstStyle/>
        <a:p>
          <a:r>
            <a:rPr lang="pt-BR" b="1"/>
            <a:t>2020</a:t>
          </a:r>
          <a:r>
            <a:rPr lang="pt-BR"/>
            <a:t> – Macedônia do Norte</a:t>
          </a:r>
          <a:endParaRPr lang="en-US"/>
        </a:p>
      </dgm:t>
    </dgm:pt>
    <dgm:pt modelId="{4F7D9C56-A785-4976-AEBA-8D855865E4D2}" type="parTrans" cxnId="{163BC181-B2B2-4CF8-A1D1-0E6AFE28FF50}">
      <dgm:prSet/>
      <dgm:spPr/>
      <dgm:t>
        <a:bodyPr/>
        <a:lstStyle/>
        <a:p>
          <a:endParaRPr lang="en-US"/>
        </a:p>
      </dgm:t>
    </dgm:pt>
    <dgm:pt modelId="{2B491134-55F6-4959-8BCB-A8EE9D28EA97}" type="sibTrans" cxnId="{163BC181-B2B2-4CF8-A1D1-0E6AFE28FF50}">
      <dgm:prSet/>
      <dgm:spPr/>
      <dgm:t>
        <a:bodyPr/>
        <a:lstStyle/>
        <a:p>
          <a:endParaRPr lang="en-US"/>
        </a:p>
      </dgm:t>
    </dgm:pt>
    <dgm:pt modelId="{AEBB60DB-11B8-47FF-97AA-DA0CBB630C12}">
      <dgm:prSet/>
      <dgm:spPr/>
      <dgm:t>
        <a:bodyPr/>
        <a:lstStyle/>
        <a:p>
          <a:r>
            <a:rPr lang="pt-BR" b="1"/>
            <a:t>2024</a:t>
          </a:r>
          <a:r>
            <a:rPr lang="pt-BR"/>
            <a:t> – Suécia e Finlândia</a:t>
          </a:r>
          <a:endParaRPr lang="en-US"/>
        </a:p>
      </dgm:t>
    </dgm:pt>
    <dgm:pt modelId="{7C14B411-4202-492F-9B08-FF1BE683C1B0}" type="parTrans" cxnId="{0BEB7400-5BC4-4BFB-9532-29C1C7293E34}">
      <dgm:prSet/>
      <dgm:spPr/>
      <dgm:t>
        <a:bodyPr/>
        <a:lstStyle/>
        <a:p>
          <a:endParaRPr lang="en-US"/>
        </a:p>
      </dgm:t>
    </dgm:pt>
    <dgm:pt modelId="{CF793863-060D-4F90-8C5B-2AC1C7DD14C5}" type="sibTrans" cxnId="{0BEB7400-5BC4-4BFB-9532-29C1C7293E34}">
      <dgm:prSet/>
      <dgm:spPr/>
      <dgm:t>
        <a:bodyPr/>
        <a:lstStyle/>
        <a:p>
          <a:endParaRPr lang="en-US"/>
        </a:p>
      </dgm:t>
    </dgm:pt>
    <dgm:pt modelId="{90C48006-31C1-4BF7-A000-98CFD1107B94}">
      <dgm:prSet/>
      <dgm:spPr/>
      <dgm:t>
        <a:bodyPr/>
        <a:lstStyle/>
        <a:p>
          <a:r>
            <a:rPr lang="pt-BR"/>
            <a:t>(Ucrânia e Geórgia???)</a:t>
          </a:r>
          <a:endParaRPr lang="en-US"/>
        </a:p>
      </dgm:t>
    </dgm:pt>
    <dgm:pt modelId="{62911853-AEE8-4CE2-9D9A-B2224257A94F}" type="parTrans" cxnId="{0B416B4E-E0F8-4338-B0EB-8704409C02EB}">
      <dgm:prSet/>
      <dgm:spPr/>
      <dgm:t>
        <a:bodyPr/>
        <a:lstStyle/>
        <a:p>
          <a:endParaRPr lang="en-US"/>
        </a:p>
      </dgm:t>
    </dgm:pt>
    <dgm:pt modelId="{6BB156F5-5D15-4BC8-826F-4C3986110C17}" type="sibTrans" cxnId="{0B416B4E-E0F8-4338-B0EB-8704409C02EB}">
      <dgm:prSet/>
      <dgm:spPr/>
      <dgm:t>
        <a:bodyPr/>
        <a:lstStyle/>
        <a:p>
          <a:endParaRPr lang="en-US"/>
        </a:p>
      </dgm:t>
    </dgm:pt>
    <dgm:pt modelId="{EC064860-6754-4101-A619-FD7DA010F889}" type="pres">
      <dgm:prSet presAssocID="{39C41888-25F6-4492-837E-30CB3703C161}" presName="vert0" presStyleCnt="0">
        <dgm:presLayoutVars>
          <dgm:dir/>
          <dgm:animOne val="branch"/>
          <dgm:animLvl val="lvl"/>
        </dgm:presLayoutVars>
      </dgm:prSet>
      <dgm:spPr/>
    </dgm:pt>
    <dgm:pt modelId="{D4598FFB-47FC-4859-9F16-5741B3979F9B}" type="pres">
      <dgm:prSet presAssocID="{E6FA173E-278C-4A3C-A0FB-6868CAD312B8}" presName="thickLine" presStyleLbl="alignNode1" presStyleIdx="0" presStyleCnt="8"/>
      <dgm:spPr/>
    </dgm:pt>
    <dgm:pt modelId="{599D97D1-D58E-4B86-B082-A85D8F8226D1}" type="pres">
      <dgm:prSet presAssocID="{E6FA173E-278C-4A3C-A0FB-6868CAD312B8}" presName="horz1" presStyleCnt="0"/>
      <dgm:spPr/>
    </dgm:pt>
    <dgm:pt modelId="{4BE67AB0-C73C-433C-B2B3-CE4805C74D00}" type="pres">
      <dgm:prSet presAssocID="{E6FA173E-278C-4A3C-A0FB-6868CAD312B8}" presName="tx1" presStyleLbl="revTx" presStyleIdx="0" presStyleCnt="8"/>
      <dgm:spPr/>
    </dgm:pt>
    <dgm:pt modelId="{FEBF1026-5A0A-42DC-9533-3B520FD1909A}" type="pres">
      <dgm:prSet presAssocID="{E6FA173E-278C-4A3C-A0FB-6868CAD312B8}" presName="vert1" presStyleCnt="0"/>
      <dgm:spPr/>
    </dgm:pt>
    <dgm:pt modelId="{0812B375-3679-4A82-9C64-9F7E9C01B3BD}" type="pres">
      <dgm:prSet presAssocID="{3C801743-45D3-4CCC-ACDF-80B2EAD109D7}" presName="thickLine" presStyleLbl="alignNode1" presStyleIdx="1" presStyleCnt="8"/>
      <dgm:spPr/>
    </dgm:pt>
    <dgm:pt modelId="{1978977E-EC8B-4769-9F65-515C60EA655D}" type="pres">
      <dgm:prSet presAssocID="{3C801743-45D3-4CCC-ACDF-80B2EAD109D7}" presName="horz1" presStyleCnt="0"/>
      <dgm:spPr/>
    </dgm:pt>
    <dgm:pt modelId="{CD6D65B1-05B5-4B37-A472-0FC7195D6C5C}" type="pres">
      <dgm:prSet presAssocID="{3C801743-45D3-4CCC-ACDF-80B2EAD109D7}" presName="tx1" presStyleLbl="revTx" presStyleIdx="1" presStyleCnt="8"/>
      <dgm:spPr/>
    </dgm:pt>
    <dgm:pt modelId="{7CB373FB-C0A2-4CB4-BAE4-59BE19EE4B8D}" type="pres">
      <dgm:prSet presAssocID="{3C801743-45D3-4CCC-ACDF-80B2EAD109D7}" presName="vert1" presStyleCnt="0"/>
      <dgm:spPr/>
    </dgm:pt>
    <dgm:pt modelId="{E82FDFEF-773D-47F6-9031-E64155B0A4D2}" type="pres">
      <dgm:prSet presAssocID="{0C6AB50A-D841-48FC-A386-CB48EB5031B7}" presName="thickLine" presStyleLbl="alignNode1" presStyleIdx="2" presStyleCnt="8"/>
      <dgm:spPr/>
    </dgm:pt>
    <dgm:pt modelId="{EE298853-7390-40F7-9F1E-ACFFE6B7D933}" type="pres">
      <dgm:prSet presAssocID="{0C6AB50A-D841-48FC-A386-CB48EB5031B7}" presName="horz1" presStyleCnt="0"/>
      <dgm:spPr/>
    </dgm:pt>
    <dgm:pt modelId="{503F33A9-0A80-48E2-B5CE-D344B3D6ABF2}" type="pres">
      <dgm:prSet presAssocID="{0C6AB50A-D841-48FC-A386-CB48EB5031B7}" presName="tx1" presStyleLbl="revTx" presStyleIdx="2" presStyleCnt="8"/>
      <dgm:spPr/>
    </dgm:pt>
    <dgm:pt modelId="{E8B4A82B-D4E5-49A1-8BDA-61391D65292F}" type="pres">
      <dgm:prSet presAssocID="{0C6AB50A-D841-48FC-A386-CB48EB5031B7}" presName="vert1" presStyleCnt="0"/>
      <dgm:spPr/>
    </dgm:pt>
    <dgm:pt modelId="{F770982F-B17D-4ED4-ACB1-61A233C099FC}" type="pres">
      <dgm:prSet presAssocID="{65A73B02-9723-4E6C-BD1B-6A0F874CFDEC}" presName="thickLine" presStyleLbl="alignNode1" presStyleIdx="3" presStyleCnt="8"/>
      <dgm:spPr/>
    </dgm:pt>
    <dgm:pt modelId="{6EBD04EB-EE20-4809-9B9F-71F79ECEAB7A}" type="pres">
      <dgm:prSet presAssocID="{65A73B02-9723-4E6C-BD1B-6A0F874CFDEC}" presName="horz1" presStyleCnt="0"/>
      <dgm:spPr/>
    </dgm:pt>
    <dgm:pt modelId="{1D0DFF18-29F3-41C7-9C92-D4DB0110489A}" type="pres">
      <dgm:prSet presAssocID="{65A73B02-9723-4E6C-BD1B-6A0F874CFDEC}" presName="tx1" presStyleLbl="revTx" presStyleIdx="3" presStyleCnt="8"/>
      <dgm:spPr/>
    </dgm:pt>
    <dgm:pt modelId="{9DD6D757-0A20-451F-B6E5-851932CF2188}" type="pres">
      <dgm:prSet presAssocID="{65A73B02-9723-4E6C-BD1B-6A0F874CFDEC}" presName="vert1" presStyleCnt="0"/>
      <dgm:spPr/>
    </dgm:pt>
    <dgm:pt modelId="{B13D7E90-86A7-48D1-B2A1-58ACFC896D57}" type="pres">
      <dgm:prSet presAssocID="{0DA2D1AE-F5C3-4AA0-9578-8A11B86D0FEC}" presName="thickLine" presStyleLbl="alignNode1" presStyleIdx="4" presStyleCnt="8"/>
      <dgm:spPr/>
    </dgm:pt>
    <dgm:pt modelId="{9F93427E-CE14-46B6-B9DB-7593E9C4EC7A}" type="pres">
      <dgm:prSet presAssocID="{0DA2D1AE-F5C3-4AA0-9578-8A11B86D0FEC}" presName="horz1" presStyleCnt="0"/>
      <dgm:spPr/>
    </dgm:pt>
    <dgm:pt modelId="{9BD7721E-DD18-4E76-8464-1A1D656CFFFE}" type="pres">
      <dgm:prSet presAssocID="{0DA2D1AE-F5C3-4AA0-9578-8A11B86D0FEC}" presName="tx1" presStyleLbl="revTx" presStyleIdx="4" presStyleCnt="8"/>
      <dgm:spPr/>
    </dgm:pt>
    <dgm:pt modelId="{60FC82C4-686C-414A-93CB-7E060FC11293}" type="pres">
      <dgm:prSet presAssocID="{0DA2D1AE-F5C3-4AA0-9578-8A11B86D0FEC}" presName="vert1" presStyleCnt="0"/>
      <dgm:spPr/>
    </dgm:pt>
    <dgm:pt modelId="{03594283-BA3B-477A-831E-871C8C4DDBDB}" type="pres">
      <dgm:prSet presAssocID="{46AAC6F7-2D59-460F-A16F-834292EDCB15}" presName="thickLine" presStyleLbl="alignNode1" presStyleIdx="5" presStyleCnt="8"/>
      <dgm:spPr/>
    </dgm:pt>
    <dgm:pt modelId="{D01FEA6E-5892-4636-A027-2B1DCF2D8D76}" type="pres">
      <dgm:prSet presAssocID="{46AAC6F7-2D59-460F-A16F-834292EDCB15}" presName="horz1" presStyleCnt="0"/>
      <dgm:spPr/>
    </dgm:pt>
    <dgm:pt modelId="{71557E87-7FCE-48AA-A5E3-9E7821817630}" type="pres">
      <dgm:prSet presAssocID="{46AAC6F7-2D59-460F-A16F-834292EDCB15}" presName="tx1" presStyleLbl="revTx" presStyleIdx="5" presStyleCnt="8"/>
      <dgm:spPr/>
    </dgm:pt>
    <dgm:pt modelId="{A2E5ACA6-A74A-469A-BE59-96A49A400D7B}" type="pres">
      <dgm:prSet presAssocID="{46AAC6F7-2D59-460F-A16F-834292EDCB15}" presName="vert1" presStyleCnt="0"/>
      <dgm:spPr/>
    </dgm:pt>
    <dgm:pt modelId="{3608784B-0BDB-4A6A-86CB-1AFA40E37E46}" type="pres">
      <dgm:prSet presAssocID="{AEBB60DB-11B8-47FF-97AA-DA0CBB630C12}" presName="thickLine" presStyleLbl="alignNode1" presStyleIdx="6" presStyleCnt="8"/>
      <dgm:spPr/>
    </dgm:pt>
    <dgm:pt modelId="{D3C2F6A8-44CD-449F-A1BB-3CD21D6D17E6}" type="pres">
      <dgm:prSet presAssocID="{AEBB60DB-11B8-47FF-97AA-DA0CBB630C12}" presName="horz1" presStyleCnt="0"/>
      <dgm:spPr/>
    </dgm:pt>
    <dgm:pt modelId="{2152079E-8187-4045-9C18-9A94052A3C62}" type="pres">
      <dgm:prSet presAssocID="{AEBB60DB-11B8-47FF-97AA-DA0CBB630C12}" presName="tx1" presStyleLbl="revTx" presStyleIdx="6" presStyleCnt="8"/>
      <dgm:spPr/>
    </dgm:pt>
    <dgm:pt modelId="{13EC3933-A5D3-4D2A-BAEE-6DF387495579}" type="pres">
      <dgm:prSet presAssocID="{AEBB60DB-11B8-47FF-97AA-DA0CBB630C12}" presName="vert1" presStyleCnt="0"/>
      <dgm:spPr/>
    </dgm:pt>
    <dgm:pt modelId="{2EF2982F-407C-42D3-A1BC-A15EF22229C0}" type="pres">
      <dgm:prSet presAssocID="{90C48006-31C1-4BF7-A000-98CFD1107B94}" presName="thickLine" presStyleLbl="alignNode1" presStyleIdx="7" presStyleCnt="8"/>
      <dgm:spPr/>
    </dgm:pt>
    <dgm:pt modelId="{49CF2D6F-ED73-476D-A9ED-017E65035B69}" type="pres">
      <dgm:prSet presAssocID="{90C48006-31C1-4BF7-A000-98CFD1107B94}" presName="horz1" presStyleCnt="0"/>
      <dgm:spPr/>
    </dgm:pt>
    <dgm:pt modelId="{007DC79A-C799-4069-ABEA-0EE27D3831B7}" type="pres">
      <dgm:prSet presAssocID="{90C48006-31C1-4BF7-A000-98CFD1107B94}" presName="tx1" presStyleLbl="revTx" presStyleIdx="7" presStyleCnt="8"/>
      <dgm:spPr/>
    </dgm:pt>
    <dgm:pt modelId="{007A06E8-66BD-4B70-8A09-BFB960DEE4A8}" type="pres">
      <dgm:prSet presAssocID="{90C48006-31C1-4BF7-A000-98CFD1107B94}" presName="vert1" presStyleCnt="0"/>
      <dgm:spPr/>
    </dgm:pt>
  </dgm:ptLst>
  <dgm:cxnLst>
    <dgm:cxn modelId="{0BEB7400-5BC4-4BFB-9532-29C1C7293E34}" srcId="{39C41888-25F6-4492-837E-30CB3703C161}" destId="{AEBB60DB-11B8-47FF-97AA-DA0CBB630C12}" srcOrd="6" destOrd="0" parTransId="{7C14B411-4202-492F-9B08-FF1BE683C1B0}" sibTransId="{CF793863-060D-4F90-8C5B-2AC1C7DD14C5}"/>
    <dgm:cxn modelId="{F3E4C10F-CB2B-4191-BB61-E133C3826A66}" srcId="{39C41888-25F6-4492-837E-30CB3703C161}" destId="{E6FA173E-278C-4A3C-A0FB-6868CAD312B8}" srcOrd="0" destOrd="0" parTransId="{F3BBC44A-FE59-4226-87A2-931E07CC8E15}" sibTransId="{EA17145A-E782-4BA0-8E56-AE11FDFC1FC3}"/>
    <dgm:cxn modelId="{5CE55316-573E-4CBF-9AE4-AF5A6FC0DEB5}" type="presOf" srcId="{65A73B02-9723-4E6C-BD1B-6A0F874CFDEC}" destId="{1D0DFF18-29F3-41C7-9C92-D4DB0110489A}" srcOrd="0" destOrd="0" presId="urn:microsoft.com/office/officeart/2008/layout/LinedList"/>
    <dgm:cxn modelId="{6564CB18-3086-41B6-84AD-59FC92DFC5A1}" srcId="{39C41888-25F6-4492-837E-30CB3703C161}" destId="{0C6AB50A-D841-48FC-A386-CB48EB5031B7}" srcOrd="2" destOrd="0" parTransId="{31816479-1B5D-4740-B05F-8EE7EBC9A732}" sibTransId="{9943DDE1-B898-42ED-8029-E4C435EDE30E}"/>
    <dgm:cxn modelId="{1C346620-A47B-4FE3-9C46-9E27C1782D92}" type="presOf" srcId="{90C48006-31C1-4BF7-A000-98CFD1107B94}" destId="{007DC79A-C799-4069-ABEA-0EE27D3831B7}" srcOrd="0" destOrd="0" presId="urn:microsoft.com/office/officeart/2008/layout/LinedList"/>
    <dgm:cxn modelId="{53345741-5BA5-4782-AB3E-8C9A65E8EAE6}" type="presOf" srcId="{39C41888-25F6-4492-837E-30CB3703C161}" destId="{EC064860-6754-4101-A619-FD7DA010F889}" srcOrd="0" destOrd="0" presId="urn:microsoft.com/office/officeart/2008/layout/LinedList"/>
    <dgm:cxn modelId="{D8A8AD43-9466-401E-88A1-CBD2F1BCD140}" type="presOf" srcId="{3C801743-45D3-4CCC-ACDF-80B2EAD109D7}" destId="{CD6D65B1-05B5-4B37-A472-0FC7195D6C5C}" srcOrd="0" destOrd="0" presId="urn:microsoft.com/office/officeart/2008/layout/LinedList"/>
    <dgm:cxn modelId="{68347F48-E80F-4661-BA0B-A9AB86AA3472}" type="presOf" srcId="{0C6AB50A-D841-48FC-A386-CB48EB5031B7}" destId="{503F33A9-0A80-48E2-B5CE-D344B3D6ABF2}" srcOrd="0" destOrd="0" presId="urn:microsoft.com/office/officeart/2008/layout/LinedList"/>
    <dgm:cxn modelId="{6C1A756C-778C-4271-96AF-C737FC9D1480}" srcId="{39C41888-25F6-4492-837E-30CB3703C161}" destId="{3C801743-45D3-4CCC-ACDF-80B2EAD109D7}" srcOrd="1" destOrd="0" parTransId="{52CA83B4-9176-4247-9A69-2324561E5A35}" sibTransId="{A030FF10-3E6D-4812-86D3-1D14C24CDCE5}"/>
    <dgm:cxn modelId="{0B416B4E-E0F8-4338-B0EB-8704409C02EB}" srcId="{39C41888-25F6-4492-837E-30CB3703C161}" destId="{90C48006-31C1-4BF7-A000-98CFD1107B94}" srcOrd="7" destOrd="0" parTransId="{62911853-AEE8-4CE2-9D9A-B2224257A94F}" sibTransId="{6BB156F5-5D15-4BC8-826F-4C3986110C17}"/>
    <dgm:cxn modelId="{163BC181-B2B2-4CF8-A1D1-0E6AFE28FF50}" srcId="{39C41888-25F6-4492-837E-30CB3703C161}" destId="{46AAC6F7-2D59-460F-A16F-834292EDCB15}" srcOrd="5" destOrd="0" parTransId="{4F7D9C56-A785-4976-AEBA-8D855865E4D2}" sibTransId="{2B491134-55F6-4959-8BCB-A8EE9D28EA97}"/>
    <dgm:cxn modelId="{4A9CB699-F831-4A0A-9FCB-7FFF2C5C05E8}" type="presOf" srcId="{AEBB60DB-11B8-47FF-97AA-DA0CBB630C12}" destId="{2152079E-8187-4045-9C18-9A94052A3C62}" srcOrd="0" destOrd="0" presId="urn:microsoft.com/office/officeart/2008/layout/LinedList"/>
    <dgm:cxn modelId="{AD81E2BC-F3D2-408A-A8CE-C5C38F0FDE7F}" srcId="{39C41888-25F6-4492-837E-30CB3703C161}" destId="{65A73B02-9723-4E6C-BD1B-6A0F874CFDEC}" srcOrd="3" destOrd="0" parTransId="{1367A9B0-F095-4509-ADAD-8E2CF7AE5EB6}" sibTransId="{FD62E002-F96D-49B8-A48A-0D632746945E}"/>
    <dgm:cxn modelId="{6CEAEEC2-1A23-4ADE-9854-5C59F3D63427}" type="presOf" srcId="{E6FA173E-278C-4A3C-A0FB-6868CAD312B8}" destId="{4BE67AB0-C73C-433C-B2B3-CE4805C74D00}" srcOrd="0" destOrd="0" presId="urn:microsoft.com/office/officeart/2008/layout/LinedList"/>
    <dgm:cxn modelId="{CCB10CCE-E3FF-4E52-8196-562A2BE9D83A}" type="presOf" srcId="{46AAC6F7-2D59-460F-A16F-834292EDCB15}" destId="{71557E87-7FCE-48AA-A5E3-9E7821817630}" srcOrd="0" destOrd="0" presId="urn:microsoft.com/office/officeart/2008/layout/LinedList"/>
    <dgm:cxn modelId="{5A689BE7-5AA5-43C6-9ACD-10ADC3199505}" type="presOf" srcId="{0DA2D1AE-F5C3-4AA0-9578-8A11B86D0FEC}" destId="{9BD7721E-DD18-4E76-8464-1A1D656CFFFE}" srcOrd="0" destOrd="0" presId="urn:microsoft.com/office/officeart/2008/layout/LinedList"/>
    <dgm:cxn modelId="{DD63BAF5-C386-4E22-8C19-5715173BCD70}" srcId="{39C41888-25F6-4492-837E-30CB3703C161}" destId="{0DA2D1AE-F5C3-4AA0-9578-8A11B86D0FEC}" srcOrd="4" destOrd="0" parTransId="{B95EC3E7-D919-4D09-B3F5-63A3D2213649}" sibTransId="{CB5EA4ED-85DC-4D03-8414-8612813425BB}"/>
    <dgm:cxn modelId="{756EDF0F-6ADA-4727-92C7-97B86C14AF37}" type="presParOf" srcId="{EC064860-6754-4101-A619-FD7DA010F889}" destId="{D4598FFB-47FC-4859-9F16-5741B3979F9B}" srcOrd="0" destOrd="0" presId="urn:microsoft.com/office/officeart/2008/layout/LinedList"/>
    <dgm:cxn modelId="{BBB13D50-C0A6-4B14-9B09-C9AC1BA18D8C}" type="presParOf" srcId="{EC064860-6754-4101-A619-FD7DA010F889}" destId="{599D97D1-D58E-4B86-B082-A85D8F8226D1}" srcOrd="1" destOrd="0" presId="urn:microsoft.com/office/officeart/2008/layout/LinedList"/>
    <dgm:cxn modelId="{2FBDAB0C-3E11-41C2-B302-B58212E41E3D}" type="presParOf" srcId="{599D97D1-D58E-4B86-B082-A85D8F8226D1}" destId="{4BE67AB0-C73C-433C-B2B3-CE4805C74D00}" srcOrd="0" destOrd="0" presId="urn:microsoft.com/office/officeart/2008/layout/LinedList"/>
    <dgm:cxn modelId="{C0A287EF-9FFA-43F1-8C61-95337B342393}" type="presParOf" srcId="{599D97D1-D58E-4B86-B082-A85D8F8226D1}" destId="{FEBF1026-5A0A-42DC-9533-3B520FD1909A}" srcOrd="1" destOrd="0" presId="urn:microsoft.com/office/officeart/2008/layout/LinedList"/>
    <dgm:cxn modelId="{473E1925-2132-4754-AABC-EAAFA253DA1F}" type="presParOf" srcId="{EC064860-6754-4101-A619-FD7DA010F889}" destId="{0812B375-3679-4A82-9C64-9F7E9C01B3BD}" srcOrd="2" destOrd="0" presId="urn:microsoft.com/office/officeart/2008/layout/LinedList"/>
    <dgm:cxn modelId="{6A409BDA-AC1F-4FF0-B662-E181133AADCB}" type="presParOf" srcId="{EC064860-6754-4101-A619-FD7DA010F889}" destId="{1978977E-EC8B-4769-9F65-515C60EA655D}" srcOrd="3" destOrd="0" presId="urn:microsoft.com/office/officeart/2008/layout/LinedList"/>
    <dgm:cxn modelId="{57B61256-BC31-4791-90AB-7BCAC5168192}" type="presParOf" srcId="{1978977E-EC8B-4769-9F65-515C60EA655D}" destId="{CD6D65B1-05B5-4B37-A472-0FC7195D6C5C}" srcOrd="0" destOrd="0" presId="urn:microsoft.com/office/officeart/2008/layout/LinedList"/>
    <dgm:cxn modelId="{5C23D48A-1BF3-488D-9C51-2E4CDEA857AC}" type="presParOf" srcId="{1978977E-EC8B-4769-9F65-515C60EA655D}" destId="{7CB373FB-C0A2-4CB4-BAE4-59BE19EE4B8D}" srcOrd="1" destOrd="0" presId="urn:microsoft.com/office/officeart/2008/layout/LinedList"/>
    <dgm:cxn modelId="{92E3DD46-A8C1-4527-8FF8-3BE36F120D92}" type="presParOf" srcId="{EC064860-6754-4101-A619-FD7DA010F889}" destId="{E82FDFEF-773D-47F6-9031-E64155B0A4D2}" srcOrd="4" destOrd="0" presId="urn:microsoft.com/office/officeart/2008/layout/LinedList"/>
    <dgm:cxn modelId="{AB88EFEB-8632-43D6-81DC-B8556BCFFD0B}" type="presParOf" srcId="{EC064860-6754-4101-A619-FD7DA010F889}" destId="{EE298853-7390-40F7-9F1E-ACFFE6B7D933}" srcOrd="5" destOrd="0" presId="urn:microsoft.com/office/officeart/2008/layout/LinedList"/>
    <dgm:cxn modelId="{9A4741DD-3BB0-4F67-92A5-554C1DDF87FB}" type="presParOf" srcId="{EE298853-7390-40F7-9F1E-ACFFE6B7D933}" destId="{503F33A9-0A80-48E2-B5CE-D344B3D6ABF2}" srcOrd="0" destOrd="0" presId="urn:microsoft.com/office/officeart/2008/layout/LinedList"/>
    <dgm:cxn modelId="{6CDE801E-DB57-49FD-9E0C-EEE38D2EFCA5}" type="presParOf" srcId="{EE298853-7390-40F7-9F1E-ACFFE6B7D933}" destId="{E8B4A82B-D4E5-49A1-8BDA-61391D65292F}" srcOrd="1" destOrd="0" presId="urn:microsoft.com/office/officeart/2008/layout/LinedList"/>
    <dgm:cxn modelId="{A6686E62-8B1B-4F0C-BD40-F2865CCCFC28}" type="presParOf" srcId="{EC064860-6754-4101-A619-FD7DA010F889}" destId="{F770982F-B17D-4ED4-ACB1-61A233C099FC}" srcOrd="6" destOrd="0" presId="urn:microsoft.com/office/officeart/2008/layout/LinedList"/>
    <dgm:cxn modelId="{C6B5E19C-CAAF-4876-9C6F-51CF4BA4D272}" type="presParOf" srcId="{EC064860-6754-4101-A619-FD7DA010F889}" destId="{6EBD04EB-EE20-4809-9B9F-71F79ECEAB7A}" srcOrd="7" destOrd="0" presId="urn:microsoft.com/office/officeart/2008/layout/LinedList"/>
    <dgm:cxn modelId="{041FCB2D-172C-4B4E-A348-369E7F4C599E}" type="presParOf" srcId="{6EBD04EB-EE20-4809-9B9F-71F79ECEAB7A}" destId="{1D0DFF18-29F3-41C7-9C92-D4DB0110489A}" srcOrd="0" destOrd="0" presId="urn:microsoft.com/office/officeart/2008/layout/LinedList"/>
    <dgm:cxn modelId="{F9A2A5F6-AFC2-47DA-BFD2-E4AB33FFAB33}" type="presParOf" srcId="{6EBD04EB-EE20-4809-9B9F-71F79ECEAB7A}" destId="{9DD6D757-0A20-451F-B6E5-851932CF2188}" srcOrd="1" destOrd="0" presId="urn:microsoft.com/office/officeart/2008/layout/LinedList"/>
    <dgm:cxn modelId="{02AE036D-39E2-4967-940A-C122E88A1BA1}" type="presParOf" srcId="{EC064860-6754-4101-A619-FD7DA010F889}" destId="{B13D7E90-86A7-48D1-B2A1-58ACFC896D57}" srcOrd="8" destOrd="0" presId="urn:microsoft.com/office/officeart/2008/layout/LinedList"/>
    <dgm:cxn modelId="{E71CE718-70F7-448C-8775-4F93D0E63018}" type="presParOf" srcId="{EC064860-6754-4101-A619-FD7DA010F889}" destId="{9F93427E-CE14-46B6-B9DB-7593E9C4EC7A}" srcOrd="9" destOrd="0" presId="urn:microsoft.com/office/officeart/2008/layout/LinedList"/>
    <dgm:cxn modelId="{24A73B72-3894-4074-89A0-EE151761379D}" type="presParOf" srcId="{9F93427E-CE14-46B6-B9DB-7593E9C4EC7A}" destId="{9BD7721E-DD18-4E76-8464-1A1D656CFFFE}" srcOrd="0" destOrd="0" presId="urn:microsoft.com/office/officeart/2008/layout/LinedList"/>
    <dgm:cxn modelId="{7F8A8FDD-5F3A-4F2F-91BD-60FBEAAFBDE6}" type="presParOf" srcId="{9F93427E-CE14-46B6-B9DB-7593E9C4EC7A}" destId="{60FC82C4-686C-414A-93CB-7E060FC11293}" srcOrd="1" destOrd="0" presId="urn:microsoft.com/office/officeart/2008/layout/LinedList"/>
    <dgm:cxn modelId="{D34BDC37-C524-42CA-928E-7A55CAE52095}" type="presParOf" srcId="{EC064860-6754-4101-A619-FD7DA010F889}" destId="{03594283-BA3B-477A-831E-871C8C4DDBDB}" srcOrd="10" destOrd="0" presId="urn:microsoft.com/office/officeart/2008/layout/LinedList"/>
    <dgm:cxn modelId="{F4DC8D25-A76D-4CB9-BC98-B0658CC33D1C}" type="presParOf" srcId="{EC064860-6754-4101-A619-FD7DA010F889}" destId="{D01FEA6E-5892-4636-A027-2B1DCF2D8D76}" srcOrd="11" destOrd="0" presId="urn:microsoft.com/office/officeart/2008/layout/LinedList"/>
    <dgm:cxn modelId="{D38C8092-6AD8-48C1-8A85-CCA7F97CE1F6}" type="presParOf" srcId="{D01FEA6E-5892-4636-A027-2B1DCF2D8D76}" destId="{71557E87-7FCE-48AA-A5E3-9E7821817630}" srcOrd="0" destOrd="0" presId="urn:microsoft.com/office/officeart/2008/layout/LinedList"/>
    <dgm:cxn modelId="{D0CD733C-9A03-48FC-B999-A2D6378B0A26}" type="presParOf" srcId="{D01FEA6E-5892-4636-A027-2B1DCF2D8D76}" destId="{A2E5ACA6-A74A-469A-BE59-96A49A400D7B}" srcOrd="1" destOrd="0" presId="urn:microsoft.com/office/officeart/2008/layout/LinedList"/>
    <dgm:cxn modelId="{8D26B6CB-CB13-4093-BD99-2232927E4DAE}" type="presParOf" srcId="{EC064860-6754-4101-A619-FD7DA010F889}" destId="{3608784B-0BDB-4A6A-86CB-1AFA40E37E46}" srcOrd="12" destOrd="0" presId="urn:microsoft.com/office/officeart/2008/layout/LinedList"/>
    <dgm:cxn modelId="{2A3C4E1A-D2EA-46C8-B340-4AD61D337B3A}" type="presParOf" srcId="{EC064860-6754-4101-A619-FD7DA010F889}" destId="{D3C2F6A8-44CD-449F-A1BB-3CD21D6D17E6}" srcOrd="13" destOrd="0" presId="urn:microsoft.com/office/officeart/2008/layout/LinedList"/>
    <dgm:cxn modelId="{44C36C7F-8E91-493C-A5CB-C0C1DA7E0B28}" type="presParOf" srcId="{D3C2F6A8-44CD-449F-A1BB-3CD21D6D17E6}" destId="{2152079E-8187-4045-9C18-9A94052A3C62}" srcOrd="0" destOrd="0" presId="urn:microsoft.com/office/officeart/2008/layout/LinedList"/>
    <dgm:cxn modelId="{380F0E01-631E-4D2E-AECA-ECC18A9F55CC}" type="presParOf" srcId="{D3C2F6A8-44CD-449F-A1BB-3CD21D6D17E6}" destId="{13EC3933-A5D3-4D2A-BAEE-6DF387495579}" srcOrd="1" destOrd="0" presId="urn:microsoft.com/office/officeart/2008/layout/LinedList"/>
    <dgm:cxn modelId="{FAD7FE92-074F-452B-B198-1CB4CE40590B}" type="presParOf" srcId="{EC064860-6754-4101-A619-FD7DA010F889}" destId="{2EF2982F-407C-42D3-A1BC-A15EF22229C0}" srcOrd="14" destOrd="0" presId="urn:microsoft.com/office/officeart/2008/layout/LinedList"/>
    <dgm:cxn modelId="{DDC21FB5-421B-4F2D-92F1-0F0C6D958AD9}" type="presParOf" srcId="{EC064860-6754-4101-A619-FD7DA010F889}" destId="{49CF2D6F-ED73-476D-A9ED-017E65035B69}" srcOrd="15" destOrd="0" presId="urn:microsoft.com/office/officeart/2008/layout/LinedList"/>
    <dgm:cxn modelId="{8B78BF20-086D-401E-B0A8-E66C9F6A5BBA}" type="presParOf" srcId="{49CF2D6F-ED73-476D-A9ED-017E65035B69}" destId="{007DC79A-C799-4069-ABEA-0EE27D3831B7}" srcOrd="0" destOrd="0" presId="urn:microsoft.com/office/officeart/2008/layout/LinedList"/>
    <dgm:cxn modelId="{7A4AC460-5B92-4BF7-8EA1-B0CD12662226}" type="presParOf" srcId="{49CF2D6F-ED73-476D-A9ED-017E65035B69}" destId="{007A06E8-66BD-4B70-8A09-BFB960DEE4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D8CE1-F5FB-42EB-87F1-82FB47B87FDF}">
      <dsp:nvSpPr>
        <dsp:cNvPr id="0" name=""/>
        <dsp:cNvSpPr/>
      </dsp:nvSpPr>
      <dsp:spPr>
        <a:xfrm rot="5400000">
          <a:off x="2205461" y="729560"/>
          <a:ext cx="1138504" cy="13724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6F8B39-29D9-4D63-8352-05070E9C3A04}">
      <dsp:nvSpPr>
        <dsp:cNvPr id="0" name=""/>
        <dsp:cNvSpPr/>
      </dsp:nvSpPr>
      <dsp:spPr>
        <a:xfrm>
          <a:off x="2467109" y="2590"/>
          <a:ext cx="1524967" cy="91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Guatemala (1954)</a:t>
          </a:r>
          <a:endParaRPr lang="en-US" sz="2100" kern="1200"/>
        </a:p>
      </dsp:txBody>
      <dsp:txXfrm>
        <a:off x="2493908" y="29389"/>
        <a:ext cx="1471369" cy="861382"/>
      </dsp:txXfrm>
    </dsp:sp>
    <dsp:sp modelId="{328C5A31-AE14-4855-962C-BD74BFB7EBA7}">
      <dsp:nvSpPr>
        <dsp:cNvPr id="0" name=""/>
        <dsp:cNvSpPr/>
      </dsp:nvSpPr>
      <dsp:spPr>
        <a:xfrm rot="5400000">
          <a:off x="2205461" y="1873285"/>
          <a:ext cx="1138504" cy="13724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7C7A7E-18FA-42B6-8DCA-9A5C58A71220}">
      <dsp:nvSpPr>
        <dsp:cNvPr id="0" name=""/>
        <dsp:cNvSpPr/>
      </dsp:nvSpPr>
      <dsp:spPr>
        <a:xfrm>
          <a:off x="2467109" y="1146316"/>
          <a:ext cx="1524967" cy="91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Argentina (1962)</a:t>
          </a:r>
          <a:endParaRPr lang="en-US" sz="2100" kern="1200"/>
        </a:p>
      </dsp:txBody>
      <dsp:txXfrm>
        <a:off x="2493908" y="1173115"/>
        <a:ext cx="1471369" cy="861382"/>
      </dsp:txXfrm>
    </dsp:sp>
    <dsp:sp modelId="{146BFD5C-7EEC-4D57-B2CD-1FC392D39334}">
      <dsp:nvSpPr>
        <dsp:cNvPr id="0" name=""/>
        <dsp:cNvSpPr/>
      </dsp:nvSpPr>
      <dsp:spPr>
        <a:xfrm rot="5400000">
          <a:off x="2205461" y="3017011"/>
          <a:ext cx="1138504" cy="13724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C7D307-8310-4B79-B4AC-A6604ABB3882}">
      <dsp:nvSpPr>
        <dsp:cNvPr id="0" name=""/>
        <dsp:cNvSpPr/>
      </dsp:nvSpPr>
      <dsp:spPr>
        <a:xfrm>
          <a:off x="2467109" y="2290041"/>
          <a:ext cx="1524967" cy="91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Honduras (1963)</a:t>
          </a:r>
          <a:endParaRPr lang="en-US" sz="2100" kern="1200"/>
        </a:p>
      </dsp:txBody>
      <dsp:txXfrm>
        <a:off x="2493908" y="2316840"/>
        <a:ext cx="1471369" cy="861382"/>
      </dsp:txXfrm>
    </dsp:sp>
    <dsp:sp modelId="{8287251A-3BBE-4B1F-B6AD-37974A6C121A}">
      <dsp:nvSpPr>
        <dsp:cNvPr id="0" name=""/>
        <dsp:cNvSpPr/>
      </dsp:nvSpPr>
      <dsp:spPr>
        <a:xfrm>
          <a:off x="2777323" y="3588874"/>
          <a:ext cx="2022985" cy="13724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A5E768-EBC3-462D-9943-06F87AD6299A}">
      <dsp:nvSpPr>
        <dsp:cNvPr id="0" name=""/>
        <dsp:cNvSpPr/>
      </dsp:nvSpPr>
      <dsp:spPr>
        <a:xfrm>
          <a:off x="2467109" y="3433767"/>
          <a:ext cx="1524967" cy="91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Brasil (1964)</a:t>
          </a:r>
          <a:endParaRPr lang="en-US" sz="2100" kern="1200"/>
        </a:p>
      </dsp:txBody>
      <dsp:txXfrm>
        <a:off x="2493908" y="3460566"/>
        <a:ext cx="1471369" cy="861382"/>
      </dsp:txXfrm>
    </dsp:sp>
    <dsp:sp modelId="{41028BD4-9478-44A8-9104-5EA932E8B1BC}">
      <dsp:nvSpPr>
        <dsp:cNvPr id="0" name=""/>
        <dsp:cNvSpPr/>
      </dsp:nvSpPr>
      <dsp:spPr>
        <a:xfrm rot="16200000">
          <a:off x="4233667" y="3017011"/>
          <a:ext cx="1138504" cy="13724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33AAFA-5223-4266-B403-CCCC2107FB80}">
      <dsp:nvSpPr>
        <dsp:cNvPr id="0" name=""/>
        <dsp:cNvSpPr/>
      </dsp:nvSpPr>
      <dsp:spPr>
        <a:xfrm>
          <a:off x="4495316" y="3433767"/>
          <a:ext cx="1524967" cy="91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Peru (1968) </a:t>
          </a:r>
          <a:endParaRPr lang="en-US" sz="2100" kern="1200"/>
        </a:p>
      </dsp:txBody>
      <dsp:txXfrm>
        <a:off x="4522115" y="3460566"/>
        <a:ext cx="1471369" cy="861382"/>
      </dsp:txXfrm>
    </dsp:sp>
    <dsp:sp modelId="{83009D96-DFD9-4678-9790-74D7987A0446}">
      <dsp:nvSpPr>
        <dsp:cNvPr id="0" name=""/>
        <dsp:cNvSpPr/>
      </dsp:nvSpPr>
      <dsp:spPr>
        <a:xfrm rot="16200000">
          <a:off x="4233667" y="1873285"/>
          <a:ext cx="1138504" cy="13724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D8A300-FC65-447A-88C2-7AA2AE6A288D}">
      <dsp:nvSpPr>
        <dsp:cNvPr id="0" name=""/>
        <dsp:cNvSpPr/>
      </dsp:nvSpPr>
      <dsp:spPr>
        <a:xfrm>
          <a:off x="4495316" y="2290041"/>
          <a:ext cx="1524967" cy="91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Panamá (1968)</a:t>
          </a:r>
          <a:endParaRPr lang="en-US" sz="2100" kern="1200"/>
        </a:p>
      </dsp:txBody>
      <dsp:txXfrm>
        <a:off x="4522115" y="2316840"/>
        <a:ext cx="1471369" cy="861382"/>
      </dsp:txXfrm>
    </dsp:sp>
    <dsp:sp modelId="{B6ED9A98-7ABF-4D9F-AAFF-3904695629E9}">
      <dsp:nvSpPr>
        <dsp:cNvPr id="0" name=""/>
        <dsp:cNvSpPr/>
      </dsp:nvSpPr>
      <dsp:spPr>
        <a:xfrm rot="16200000">
          <a:off x="4233667" y="729560"/>
          <a:ext cx="1138504" cy="13724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AD8CCA-CC34-4D3A-BB8E-EBAD571F568A}">
      <dsp:nvSpPr>
        <dsp:cNvPr id="0" name=""/>
        <dsp:cNvSpPr/>
      </dsp:nvSpPr>
      <dsp:spPr>
        <a:xfrm>
          <a:off x="4495316" y="1146316"/>
          <a:ext cx="1524967" cy="91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Bolivia (1971)</a:t>
          </a:r>
          <a:endParaRPr lang="en-US" sz="2100" kern="1200"/>
        </a:p>
      </dsp:txBody>
      <dsp:txXfrm>
        <a:off x="4522115" y="1173115"/>
        <a:ext cx="1471369" cy="861382"/>
      </dsp:txXfrm>
    </dsp:sp>
    <dsp:sp modelId="{5654D2E0-6293-4C53-96C7-607DF1CD4D89}">
      <dsp:nvSpPr>
        <dsp:cNvPr id="0" name=""/>
        <dsp:cNvSpPr/>
      </dsp:nvSpPr>
      <dsp:spPr>
        <a:xfrm>
          <a:off x="4805530" y="157697"/>
          <a:ext cx="2022985" cy="13724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E5E6B3-D9EF-4FF2-9AC4-704A90E3DA00}">
      <dsp:nvSpPr>
        <dsp:cNvPr id="0" name=""/>
        <dsp:cNvSpPr/>
      </dsp:nvSpPr>
      <dsp:spPr>
        <a:xfrm>
          <a:off x="4495316" y="2590"/>
          <a:ext cx="1524967" cy="91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Equator (1972)</a:t>
          </a:r>
          <a:endParaRPr lang="en-US" sz="2100" kern="1200"/>
        </a:p>
      </dsp:txBody>
      <dsp:txXfrm>
        <a:off x="4522115" y="29389"/>
        <a:ext cx="1471369" cy="861382"/>
      </dsp:txXfrm>
    </dsp:sp>
    <dsp:sp modelId="{2BAD4A86-1ADC-4422-9FF6-F1FDF65D5D2A}">
      <dsp:nvSpPr>
        <dsp:cNvPr id="0" name=""/>
        <dsp:cNvSpPr/>
      </dsp:nvSpPr>
      <dsp:spPr>
        <a:xfrm rot="5400000">
          <a:off x="6261874" y="729560"/>
          <a:ext cx="1138504" cy="13724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997465-61C8-4880-8CD8-DE68584C4B54}">
      <dsp:nvSpPr>
        <dsp:cNvPr id="0" name=""/>
        <dsp:cNvSpPr/>
      </dsp:nvSpPr>
      <dsp:spPr>
        <a:xfrm>
          <a:off x="6523522" y="2590"/>
          <a:ext cx="1524967" cy="91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Uruguai (1973) </a:t>
          </a:r>
          <a:endParaRPr lang="en-US" sz="2100" kern="1200"/>
        </a:p>
      </dsp:txBody>
      <dsp:txXfrm>
        <a:off x="6550321" y="29389"/>
        <a:ext cx="1471369" cy="861382"/>
      </dsp:txXfrm>
    </dsp:sp>
    <dsp:sp modelId="{8CD3C8B5-42D2-4C94-A0E8-BF8D3F195962}">
      <dsp:nvSpPr>
        <dsp:cNvPr id="0" name=""/>
        <dsp:cNvSpPr/>
      </dsp:nvSpPr>
      <dsp:spPr>
        <a:xfrm>
          <a:off x="6523522" y="1146316"/>
          <a:ext cx="1524967" cy="91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Chile (1973)</a:t>
          </a:r>
          <a:endParaRPr lang="en-US" sz="2100" kern="1200"/>
        </a:p>
      </dsp:txBody>
      <dsp:txXfrm>
        <a:off x="6550321" y="1173115"/>
        <a:ext cx="1471369" cy="861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98FFB-47FC-4859-9F16-5741B3979F9B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67AB0-C73C-433C-B2B3-CE4805C74D00}">
      <dsp:nvSpPr>
        <dsp:cNvPr id="0" name=""/>
        <dsp:cNvSpPr/>
      </dsp:nvSpPr>
      <dsp:spPr>
        <a:xfrm>
          <a:off x="0" y="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Contínua e intransigente expansão da OTAN</a:t>
          </a:r>
          <a:endParaRPr lang="en-US" sz="2400" kern="1200"/>
        </a:p>
      </dsp:txBody>
      <dsp:txXfrm>
        <a:off x="0" y="0"/>
        <a:ext cx="10515600" cy="543917"/>
      </dsp:txXfrm>
    </dsp:sp>
    <dsp:sp modelId="{0812B375-3679-4A82-9C64-9F7E9C01B3BD}">
      <dsp:nvSpPr>
        <dsp:cNvPr id="0" name=""/>
        <dsp:cNvSpPr/>
      </dsp:nvSpPr>
      <dsp:spPr>
        <a:xfrm>
          <a:off x="0" y="54391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D65B1-05B5-4B37-A472-0FC7195D6C5C}">
      <dsp:nvSpPr>
        <dsp:cNvPr id="0" name=""/>
        <dsp:cNvSpPr/>
      </dsp:nvSpPr>
      <dsp:spPr>
        <a:xfrm>
          <a:off x="0" y="543917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1999</a:t>
          </a:r>
          <a:r>
            <a:rPr lang="pt-BR" sz="2400" kern="1200"/>
            <a:t> – Polônia, Hungria e República Tcheca</a:t>
          </a:r>
          <a:endParaRPr lang="en-US" sz="2400" kern="1200"/>
        </a:p>
      </dsp:txBody>
      <dsp:txXfrm>
        <a:off x="0" y="543917"/>
        <a:ext cx="10515600" cy="543917"/>
      </dsp:txXfrm>
    </dsp:sp>
    <dsp:sp modelId="{E82FDFEF-773D-47F6-9031-E64155B0A4D2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F33A9-0A80-48E2-B5CE-D344B3D6ABF2}">
      <dsp:nvSpPr>
        <dsp:cNvPr id="0" name=""/>
        <dsp:cNvSpPr/>
      </dsp:nvSpPr>
      <dsp:spPr>
        <a:xfrm>
          <a:off x="0" y="1087834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2004</a:t>
          </a:r>
          <a:r>
            <a:rPr lang="pt-BR" sz="2400" kern="1200" dirty="0"/>
            <a:t> – Estônia, Letônia, Lituânia, Eslováquia, Eslovênia, Bulgária e Romênia</a:t>
          </a:r>
          <a:endParaRPr lang="en-US" sz="2400" kern="1200" dirty="0"/>
        </a:p>
      </dsp:txBody>
      <dsp:txXfrm>
        <a:off x="0" y="1087834"/>
        <a:ext cx="10515600" cy="543917"/>
      </dsp:txXfrm>
    </dsp:sp>
    <dsp:sp modelId="{F770982F-B17D-4ED4-ACB1-61A233C099FC}">
      <dsp:nvSpPr>
        <dsp:cNvPr id="0" name=""/>
        <dsp:cNvSpPr/>
      </dsp:nvSpPr>
      <dsp:spPr>
        <a:xfrm>
          <a:off x="0" y="1631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DFF18-29F3-41C7-9C92-D4DB0110489A}">
      <dsp:nvSpPr>
        <dsp:cNvPr id="0" name=""/>
        <dsp:cNvSpPr/>
      </dsp:nvSpPr>
      <dsp:spPr>
        <a:xfrm>
          <a:off x="0" y="1631751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2009</a:t>
          </a:r>
          <a:r>
            <a:rPr lang="pt-BR" sz="2400" kern="1200"/>
            <a:t> – Albânia e Croácia</a:t>
          </a:r>
          <a:endParaRPr lang="en-US" sz="2400" kern="1200"/>
        </a:p>
      </dsp:txBody>
      <dsp:txXfrm>
        <a:off x="0" y="1631751"/>
        <a:ext cx="10515600" cy="543917"/>
      </dsp:txXfrm>
    </dsp:sp>
    <dsp:sp modelId="{B13D7E90-86A7-48D1-B2A1-58ACFC896D57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7721E-DD18-4E76-8464-1A1D656CFFFE}">
      <dsp:nvSpPr>
        <dsp:cNvPr id="0" name=""/>
        <dsp:cNvSpPr/>
      </dsp:nvSpPr>
      <dsp:spPr>
        <a:xfrm>
          <a:off x="0" y="2175669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2017</a:t>
          </a:r>
          <a:r>
            <a:rPr lang="pt-BR" sz="2400" kern="1200"/>
            <a:t> – Montenegro</a:t>
          </a:r>
          <a:endParaRPr lang="en-US" sz="2400" kern="1200"/>
        </a:p>
      </dsp:txBody>
      <dsp:txXfrm>
        <a:off x="0" y="2175669"/>
        <a:ext cx="10515600" cy="543917"/>
      </dsp:txXfrm>
    </dsp:sp>
    <dsp:sp modelId="{03594283-BA3B-477A-831E-871C8C4DDBDB}">
      <dsp:nvSpPr>
        <dsp:cNvPr id="0" name=""/>
        <dsp:cNvSpPr/>
      </dsp:nvSpPr>
      <dsp:spPr>
        <a:xfrm>
          <a:off x="0" y="2719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57E87-7FCE-48AA-A5E3-9E7821817630}">
      <dsp:nvSpPr>
        <dsp:cNvPr id="0" name=""/>
        <dsp:cNvSpPr/>
      </dsp:nvSpPr>
      <dsp:spPr>
        <a:xfrm>
          <a:off x="0" y="2719586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2020</a:t>
          </a:r>
          <a:r>
            <a:rPr lang="pt-BR" sz="2400" kern="1200"/>
            <a:t> – Macedônia do Norte</a:t>
          </a:r>
          <a:endParaRPr lang="en-US" sz="2400" kern="1200"/>
        </a:p>
      </dsp:txBody>
      <dsp:txXfrm>
        <a:off x="0" y="2719586"/>
        <a:ext cx="10515600" cy="543917"/>
      </dsp:txXfrm>
    </dsp:sp>
    <dsp:sp modelId="{3608784B-0BDB-4A6A-86CB-1AFA40E37E46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2079E-8187-4045-9C18-9A94052A3C62}">
      <dsp:nvSpPr>
        <dsp:cNvPr id="0" name=""/>
        <dsp:cNvSpPr/>
      </dsp:nvSpPr>
      <dsp:spPr>
        <a:xfrm>
          <a:off x="0" y="3263503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2024</a:t>
          </a:r>
          <a:r>
            <a:rPr lang="pt-BR" sz="2400" kern="1200"/>
            <a:t> – Suécia e Finlândia</a:t>
          </a:r>
          <a:endParaRPr lang="en-US" sz="2400" kern="1200"/>
        </a:p>
      </dsp:txBody>
      <dsp:txXfrm>
        <a:off x="0" y="3263503"/>
        <a:ext cx="10515600" cy="543917"/>
      </dsp:txXfrm>
    </dsp:sp>
    <dsp:sp modelId="{2EF2982F-407C-42D3-A1BC-A15EF22229C0}">
      <dsp:nvSpPr>
        <dsp:cNvPr id="0" name=""/>
        <dsp:cNvSpPr/>
      </dsp:nvSpPr>
      <dsp:spPr>
        <a:xfrm>
          <a:off x="0" y="380742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DC79A-C799-4069-ABEA-0EE27D3831B7}">
      <dsp:nvSpPr>
        <dsp:cNvPr id="0" name=""/>
        <dsp:cNvSpPr/>
      </dsp:nvSpPr>
      <dsp:spPr>
        <a:xfrm>
          <a:off x="0" y="380742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(Ucrânia e Geórgia???)</a:t>
          </a:r>
          <a:endParaRPr lang="en-US" sz="2400" kern="1200"/>
        </a:p>
      </dsp:txBody>
      <dsp:txXfrm>
        <a:off x="0" y="3807420"/>
        <a:ext cx="10515600" cy="54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D3787-B3C8-5803-5500-B08F216DF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E8994F-F0A7-8C16-426E-F5E4B4172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4C7108-863A-2CA3-83B8-E7C23356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B361-E3F7-4731-A70A-31D8CB6E496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E65D4D-DCA6-2566-C1F9-8314B8AA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058CB4-EFCC-0F2A-3026-466954E5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D5DE-C1AB-40F6-9A1B-2E86F3329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7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387F0-65A5-6E6A-0F21-F5C8EFD1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075B26-0CBE-5DDC-8120-DE5172540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149343-6322-EF40-F2B0-62DD6BC7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B361-E3F7-4731-A70A-31D8CB6E496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8FE74A-9E65-FED0-65F5-BD661DFEA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77F325-1E3C-2EB0-742B-13C970E6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D5DE-C1AB-40F6-9A1B-2E86F3329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1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AA5026-8FBD-28D4-7239-7FDCBE7B8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C467E6-21FF-D209-AB6B-2CF5FEC26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05D681-40A5-BCE0-18AB-D0515C2F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B361-E3F7-4731-A70A-31D8CB6E496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2EC453-EDCD-1D59-4F29-8EECFD6A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746A73-1C4B-9157-FE0F-ED63ECBF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D5DE-C1AB-40F6-9A1B-2E86F3329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76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3A065-F550-C779-2FB0-2927B2B3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E34C4F-CC42-F5E8-1E85-3B06C6894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9411D6-3FC7-B648-B0C3-75A1AFC1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B361-E3F7-4731-A70A-31D8CB6E496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2FABAF-9BFA-F28E-3908-B5EEEB78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7C54B8-57F7-1ACC-F3A3-76D08A02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D5DE-C1AB-40F6-9A1B-2E86F3329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22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73C89-4AF2-55C1-F7BD-DFF31D92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B30298-1E0E-DF72-948B-33D0CD902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453BBD-9293-12E3-0703-E98F6B98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B361-E3F7-4731-A70A-31D8CB6E496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BF41D2-9C9C-7750-4850-71013DCF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DBD36C-454B-15FA-FBAA-BD65A9A5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D5DE-C1AB-40F6-9A1B-2E86F3329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34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F270D-1D0D-4DCA-6AF3-000A39036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D834B4-9C47-45CE-6B02-C62F72A0C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321B3C-C865-DB8F-673F-418A03142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D76848-1614-B167-07ED-140254773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B361-E3F7-4731-A70A-31D8CB6E496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F79083-4D95-20CD-4352-BA6F885B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4D7482-E186-C2A3-55EE-25B6679C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D5DE-C1AB-40F6-9A1B-2E86F3329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38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2379E-DB42-ED5D-A2C2-B0F21FF3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39B182-775B-D8C1-6C7C-3CE2E542F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5BB0CA-D5E3-E0C4-1510-EBC5A8108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591D751-5657-691F-0364-EDFE1A6D7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EF34FB9-7B9C-BBD6-8BDA-12E67A50F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284056E-DF40-906B-713E-208E97F8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B361-E3F7-4731-A70A-31D8CB6E496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1CFDCDB-96E7-B1FE-F6FE-9941DE21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DE80B93-EEA4-A4FE-FFCE-B0F4D77F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D5DE-C1AB-40F6-9A1B-2E86F3329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16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DE3E1-AC02-C3FD-D45E-0711B3FB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6952D01-26C0-D537-896E-45BD2E97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B361-E3F7-4731-A70A-31D8CB6E496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29A31A-78CE-3240-4187-8D6F8668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058D56-8126-462E-A389-F2F92FF6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D5DE-C1AB-40F6-9A1B-2E86F3329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66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EF2CD47-B1CA-6945-F63B-CC11C622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B361-E3F7-4731-A70A-31D8CB6E496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456284-5980-4383-1057-C6685276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263845-43EA-F73C-3940-F07BD872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D5DE-C1AB-40F6-9A1B-2E86F3329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73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CDE05-1072-D28D-67E8-12155CDB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BD0C7B-228C-DE0A-0142-0750B1E05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4777B5-6132-3EFB-FFA8-BF6A18767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4D44FC-6B15-AC4F-A3B2-636E4259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B361-E3F7-4731-A70A-31D8CB6E496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E75D78-DC4B-965A-02AC-3C9E5636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121F47-8B04-66C3-1263-23489451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D5DE-C1AB-40F6-9A1B-2E86F3329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92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7DDCC-852F-85BA-0A56-95BAE0AF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0FFFD48-513A-C4E3-FCC3-EF90CED62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4576EC-DFE1-6F16-3CC3-67AF0DF4F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4A7687-C5DE-DEB9-0E80-B276D5CB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B361-E3F7-4731-A70A-31D8CB6E496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89F3A6-5682-D7F6-7DCB-39760A4D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F89557-19A2-E1F1-52C9-F56FC6B6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D5DE-C1AB-40F6-9A1B-2E86F3329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49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041A5E-2F9B-4506-05DE-8AB1CF93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88C84B-B8B9-FFF6-83B6-88DD1EDC0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0DBB5C-EFD9-43BE-09F8-F6B6EC67E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79B361-E3F7-4731-A70A-31D8CB6E496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06574F-B74D-5225-0398-498A850C6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38F512-8412-F7A8-2081-8BC1F8D34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DED5DE-C1AB-40F6-9A1B-2E86F3329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47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F3ADA3-0AF4-FAC7-7F22-1CBC2923B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513" y="818985"/>
            <a:ext cx="9272753" cy="2852140"/>
          </a:xfrm>
        </p:spPr>
        <p:txBody>
          <a:bodyPr>
            <a:normAutofit fontScale="90000"/>
          </a:bodyPr>
          <a:lstStyle/>
          <a:p>
            <a:pPr algn="l"/>
            <a:r>
              <a:rPr lang="pt-BR" sz="4400" u="sng" dirty="0">
                <a:solidFill>
                  <a:srgbClr val="FFFFFF"/>
                </a:solidFill>
              </a:rPr>
              <a:t>XXII Semana de Geografia (USP)</a:t>
            </a:r>
            <a:br>
              <a:rPr lang="pt-BR" sz="4400" dirty="0">
                <a:solidFill>
                  <a:srgbClr val="FFFFFF"/>
                </a:solidFill>
              </a:rPr>
            </a:br>
            <a:br>
              <a:rPr lang="pt-BR" sz="4800" dirty="0">
                <a:solidFill>
                  <a:srgbClr val="FFFFFF"/>
                </a:solidFill>
              </a:rPr>
            </a:br>
            <a:r>
              <a:rPr lang="pt-BR" sz="4800" b="1" i="1" dirty="0">
                <a:solidFill>
                  <a:srgbClr val="FFFFFF"/>
                </a:solidFill>
              </a:rPr>
              <a:t>A lógica do imperialismo americano</a:t>
            </a:r>
            <a:br>
              <a:rPr lang="pt-BR" sz="4800" dirty="0">
                <a:solidFill>
                  <a:srgbClr val="FFFFFF"/>
                </a:solidFill>
              </a:rPr>
            </a:br>
            <a:endParaRPr lang="pt-BR" sz="48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63A9AE-797F-0558-6C8A-58EEBA5FC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3341" y="4692770"/>
            <a:ext cx="7387949" cy="1346245"/>
          </a:xfrm>
        </p:spPr>
        <p:txBody>
          <a:bodyPr>
            <a:normAutofit fontScale="92500" lnSpcReduction="10000"/>
          </a:bodyPr>
          <a:lstStyle/>
          <a:p>
            <a:pPr algn="l"/>
            <a:endParaRPr lang="pt-BR" dirty="0">
              <a:solidFill>
                <a:srgbClr val="FFFFFF"/>
              </a:solidFill>
            </a:endParaRPr>
          </a:p>
          <a:p>
            <a:pPr algn="l"/>
            <a:r>
              <a:rPr lang="pt-BR" sz="2800" dirty="0">
                <a:solidFill>
                  <a:srgbClr val="FFFFFF"/>
                </a:solidFill>
              </a:rPr>
              <a:t>Prof. João Paulo Rabello de Castro Centelhas</a:t>
            </a:r>
          </a:p>
          <a:p>
            <a:pPr algn="l"/>
            <a:r>
              <a:rPr lang="pt-BR" sz="2800" dirty="0">
                <a:solidFill>
                  <a:srgbClr val="FFFFFF"/>
                </a:solidFill>
              </a:rPr>
              <a:t>(Geografia/UESPI)</a:t>
            </a:r>
          </a:p>
        </p:txBody>
      </p:sp>
    </p:spTree>
    <p:extLst>
      <p:ext uri="{BB962C8B-B14F-4D97-AF65-F5344CB8AC3E}">
        <p14:creationId xmlns:p14="http://schemas.microsoft.com/office/powerpoint/2010/main" val="244279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191AAB-6CF0-D3AC-48A7-4DF4FB85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43" y="122008"/>
            <a:ext cx="10404908" cy="1827560"/>
          </a:xfrm>
        </p:spPr>
        <p:txBody>
          <a:bodyPr>
            <a:normAutofit/>
          </a:bodyPr>
          <a:lstStyle/>
          <a:p>
            <a:pPr algn="ctr"/>
            <a:r>
              <a:rPr lang="pt-BR" sz="3100" dirty="0">
                <a:solidFill>
                  <a:srgbClr val="FFFFFF"/>
                </a:solidFill>
              </a:rPr>
              <a:t> </a:t>
            </a:r>
            <a:r>
              <a:rPr lang="pt-BR" sz="3100" b="1" dirty="0">
                <a:solidFill>
                  <a:srgbClr val="FFFFFF"/>
                </a:solidFill>
              </a:rPr>
              <a:t>Intervenções militares protagonizadas pelos EUA na primeira metade do século XX na América Central e Caribe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7A1220-AC93-79A7-1EF6-CED6E2129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231" y="1718203"/>
            <a:ext cx="9581801" cy="4404123"/>
          </a:xfrm>
        </p:spPr>
        <p:txBody>
          <a:bodyPr anchor="ctr">
            <a:normAutofit fontScale="32500" lnSpcReduction="20000"/>
          </a:bodyPr>
          <a:lstStyle/>
          <a:p>
            <a:endParaRPr lang="pt-BR" sz="3200" dirty="0"/>
          </a:p>
          <a:p>
            <a:r>
              <a:rPr lang="pt-BR" sz="8600" dirty="0"/>
              <a:t>Nicarágua (1912-1933)</a:t>
            </a:r>
          </a:p>
          <a:p>
            <a:pPr marL="0" indent="0">
              <a:buNone/>
            </a:pPr>
            <a:endParaRPr lang="pt-BR" sz="8600" dirty="0"/>
          </a:p>
          <a:p>
            <a:r>
              <a:rPr lang="pt-BR" sz="8600" dirty="0"/>
              <a:t>República Dominicana (1916-1924)</a:t>
            </a:r>
          </a:p>
          <a:p>
            <a:pPr marL="0" indent="0">
              <a:buNone/>
            </a:pPr>
            <a:endParaRPr lang="pt-BR" sz="8600" dirty="0"/>
          </a:p>
          <a:p>
            <a:r>
              <a:rPr lang="pt-BR" sz="8600" dirty="0"/>
              <a:t>Haiti (1915-1934)</a:t>
            </a:r>
          </a:p>
          <a:p>
            <a:pPr marL="0" indent="0">
              <a:buNone/>
            </a:pPr>
            <a:endParaRPr lang="pt-BR" sz="8600" dirty="0"/>
          </a:p>
          <a:p>
            <a:r>
              <a:rPr lang="pt-BR" sz="8600" dirty="0"/>
              <a:t>Cuba (1898; 1906; 1912; 1917; 1933) = (1898-1959)</a:t>
            </a:r>
          </a:p>
          <a:p>
            <a:pPr marL="0" indent="0">
              <a:buNone/>
            </a:pPr>
            <a:endParaRPr lang="pt-BR" sz="8600" dirty="0"/>
          </a:p>
          <a:p>
            <a:r>
              <a:rPr lang="pt-BR" sz="8600" dirty="0"/>
              <a:t>Panamá (1903)</a:t>
            </a:r>
          </a:p>
        </p:txBody>
      </p:sp>
    </p:spTree>
    <p:extLst>
      <p:ext uri="{BB962C8B-B14F-4D97-AF65-F5344CB8AC3E}">
        <p14:creationId xmlns:p14="http://schemas.microsoft.com/office/powerpoint/2010/main" val="136309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0D8FA3-1D35-EEEC-E4B8-CA8694C9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 A projeção de poder dos EUA pós-2ª Guerra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E474B4-8694-7C4B-89F6-5B3F85556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6" y="1622744"/>
            <a:ext cx="10731259" cy="49407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dirty="0"/>
              <a:t> 1) O acordo de Bretton Woods e a consolidação do dólar como moeda de reserva internacional;</a:t>
            </a:r>
          </a:p>
          <a:p>
            <a:pPr marL="0" indent="0">
              <a:buNone/>
            </a:pPr>
            <a:r>
              <a:rPr lang="pt-BR" sz="2400" dirty="0"/>
              <a:t>2) A Doutrina Truman e a Doutrina de Segurança Nacional</a:t>
            </a:r>
          </a:p>
          <a:p>
            <a:pPr marL="0" indent="0">
              <a:buNone/>
            </a:pPr>
            <a:r>
              <a:rPr lang="pt-BR" sz="2400" dirty="0"/>
              <a:t>3) O Plano Marshall (1947)</a:t>
            </a:r>
          </a:p>
          <a:p>
            <a:pPr marL="0" indent="0">
              <a:buNone/>
            </a:pPr>
            <a:r>
              <a:rPr lang="pt-BR" sz="2400" dirty="0"/>
              <a:t>4) A criação da OTAN (1949)</a:t>
            </a:r>
          </a:p>
          <a:p>
            <a:pPr marL="0" indent="0">
              <a:buNone/>
            </a:pPr>
            <a:r>
              <a:rPr lang="pt-BR" sz="2400" dirty="0"/>
              <a:t>5) A criação da “Escola das Américas” (1946) e a “</a:t>
            </a:r>
            <a:r>
              <a:rPr lang="pt-BR" sz="2400" dirty="0" err="1"/>
              <a:t>pentagonização</a:t>
            </a:r>
            <a:r>
              <a:rPr lang="pt-BR" sz="2400" dirty="0"/>
              <a:t>” das forças armadas latino-americanas;</a:t>
            </a:r>
          </a:p>
          <a:p>
            <a:pPr marL="0" indent="0">
              <a:buNone/>
            </a:pPr>
            <a:r>
              <a:rPr lang="pt-BR" sz="2400" dirty="0"/>
              <a:t>6) Criação do GATT (Acordo Geral sobre Tarifas e Comércio, 1947)</a:t>
            </a:r>
          </a:p>
          <a:p>
            <a:pPr marL="0" indent="0">
              <a:buNone/>
            </a:pPr>
            <a:r>
              <a:rPr lang="pt-BR" sz="2400" dirty="0"/>
              <a:t>7) Criação do TIAR (Tratado Interamericano de Assistência Recíproca, 1947)</a:t>
            </a:r>
          </a:p>
          <a:p>
            <a:pPr marL="0" indent="0">
              <a:buNone/>
            </a:pPr>
            <a:r>
              <a:rPr lang="pt-BR" sz="2400" dirty="0"/>
              <a:t>8) Criação da CIA (1947)</a:t>
            </a:r>
          </a:p>
          <a:p>
            <a:pPr marL="0" indent="0">
              <a:buNone/>
            </a:pPr>
            <a:r>
              <a:rPr lang="pt-BR" sz="2400" dirty="0"/>
              <a:t>9) “Geoestratégia da Contenção” (</a:t>
            </a:r>
            <a:r>
              <a:rPr lang="pt-BR" sz="2400" dirty="0" err="1"/>
              <a:t>Rimland</a:t>
            </a:r>
            <a:r>
              <a:rPr lang="pt-BR" sz="2400" dirty="0"/>
              <a:t>/</a:t>
            </a:r>
            <a:r>
              <a:rPr lang="pt-BR" sz="2400" dirty="0" err="1"/>
              <a:t>Spykman</a:t>
            </a:r>
            <a:r>
              <a:rPr lang="pt-BR" sz="2400" dirty="0"/>
              <a:t>; Cordão Sanitário/</a:t>
            </a:r>
            <a:r>
              <a:rPr lang="pt-BR" sz="2400" dirty="0" err="1"/>
              <a:t>Kennan</a:t>
            </a:r>
            <a:r>
              <a:rPr lang="pt-B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008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A83B5A-ABE1-68C1-0D13-8E7364A6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77" y="86265"/>
            <a:ext cx="10808204" cy="1328207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>
                <a:solidFill>
                  <a:srgbClr val="FFFFFF"/>
                </a:solidFill>
              </a:rPr>
              <a:t>“</a:t>
            </a:r>
            <a:r>
              <a:rPr lang="pt-BR" sz="3400" b="1" dirty="0" err="1">
                <a:solidFill>
                  <a:srgbClr val="FFFFFF"/>
                </a:solidFill>
              </a:rPr>
              <a:t>Pentagonização</a:t>
            </a:r>
            <a:r>
              <a:rPr lang="pt-BR" sz="3400" b="1" dirty="0">
                <a:solidFill>
                  <a:srgbClr val="FFFFFF"/>
                </a:solidFill>
              </a:rPr>
              <a:t>” das forças armadas latino-americanas (</a:t>
            </a:r>
            <a:r>
              <a:rPr lang="pt-BR" sz="3400" b="1" dirty="0" err="1">
                <a:solidFill>
                  <a:srgbClr val="FFFFFF"/>
                </a:solidFill>
              </a:rPr>
              <a:t>Padrós</a:t>
            </a:r>
            <a:r>
              <a:rPr lang="pt-BR" sz="3400" b="1" dirty="0">
                <a:solidFill>
                  <a:srgbClr val="FFFFFF"/>
                </a:solidFill>
              </a:rPr>
              <a:t>, 2007)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F68F41-95D6-CD76-4428-0D457E85B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95" y="1828800"/>
            <a:ext cx="10215736" cy="4172755"/>
          </a:xfrm>
        </p:spPr>
        <p:txBody>
          <a:bodyPr anchor="ctr">
            <a:normAutofit/>
          </a:bodyPr>
          <a:lstStyle/>
          <a:p>
            <a:pPr algn="just"/>
            <a:r>
              <a:rPr lang="pt-BR" dirty="0"/>
              <a:t>A “</a:t>
            </a:r>
            <a:r>
              <a:rPr lang="pt-BR" dirty="0" err="1"/>
              <a:t>National</a:t>
            </a:r>
            <a:r>
              <a:rPr lang="pt-BR" dirty="0"/>
              <a:t> War </a:t>
            </a:r>
            <a:r>
              <a:rPr lang="pt-BR" dirty="0" err="1"/>
              <a:t>College</a:t>
            </a:r>
            <a:r>
              <a:rPr lang="pt-BR" dirty="0"/>
              <a:t>”, fundada em 1946 e vinculada ao Pentágono, teve papel relevante na elaboração da DSN implementada pelos EUA e, sobretudo, serviu como referência à criação de instituições congêneres latino-americanas, como: a Escola Superior de Guerra (ESG), no Brasil; a Academia de Guerra, no Chile; a Escola Nacional de Guerra, no Paraguai; a Escola Superior de Guerra, na Colômbia; e a Escola de Altos Estudos Militares, na Bolívia (Fernandes, 2009:836-837). </a:t>
            </a:r>
          </a:p>
        </p:txBody>
      </p:sp>
    </p:spTree>
    <p:extLst>
      <p:ext uri="{BB962C8B-B14F-4D97-AF65-F5344CB8AC3E}">
        <p14:creationId xmlns:p14="http://schemas.microsoft.com/office/powerpoint/2010/main" val="241682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trada de ferro&#10;&#10;O conteúdo gerado por IA pode estar incorreto.">
            <a:extLst>
              <a:ext uri="{FF2B5EF4-FFF2-40B4-BE49-F238E27FC236}">
                <a16:creationId xmlns:a16="http://schemas.microsoft.com/office/drawing/2014/main" id="{08B224B3-E241-18C0-305F-C738A36E86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EE6A14-FF74-0B7B-EAEF-4EF90FC6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Golpes Militares na AL apoiados pelos EUA </a:t>
            </a:r>
            <a:r>
              <a:rPr lang="pt-BR" sz="4000" dirty="0"/>
              <a:t>(segunda metade do século XX)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4A68486-F3AF-75A6-54D8-971DCBE223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3453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816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3482D1-66AA-9ECF-B664-B8EA10DD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Emergência de resistências e revoluções bem-sucedidas</a:t>
            </a:r>
            <a:endParaRPr lang="pt-B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F35187-6891-278F-6803-B5C5150A2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/>
              <a:t>Revolução Cubana (1959), sobre a ditadura de Fulgêncio Batista;</a:t>
            </a:r>
          </a:p>
          <a:p>
            <a:endParaRPr lang="pt-BR" dirty="0"/>
          </a:p>
          <a:p>
            <a:r>
              <a:rPr lang="pt-BR" dirty="0"/>
              <a:t>Revolução Argelina (1962), sobre as tropas francesas;</a:t>
            </a:r>
          </a:p>
          <a:p>
            <a:endParaRPr lang="pt-BR" dirty="0"/>
          </a:p>
          <a:p>
            <a:r>
              <a:rPr lang="pt-BR" dirty="0"/>
              <a:t>Resistência bem sucedida dos vietcongues, iniciada em 1960 e vitoriosa em 1979;</a:t>
            </a:r>
          </a:p>
          <a:p>
            <a:endParaRPr lang="pt-BR" dirty="0"/>
          </a:p>
          <a:p>
            <a:r>
              <a:rPr lang="pt-BR" dirty="0"/>
              <a:t>Revolução Sandinista (1979)</a:t>
            </a:r>
          </a:p>
        </p:txBody>
      </p:sp>
    </p:spTree>
    <p:extLst>
      <p:ext uri="{BB962C8B-B14F-4D97-AF65-F5344CB8AC3E}">
        <p14:creationId xmlns:p14="http://schemas.microsoft.com/office/powerpoint/2010/main" val="4003608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D2B01D-06E8-DA9F-ACC3-84FBB2F78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09" y="1153572"/>
            <a:ext cx="3524925" cy="44611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FFFF"/>
                </a:solidFill>
              </a:rPr>
              <a:t>Independência de países africanos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E32E4A-F8DD-3902-2A9E-4A327817D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sz="2400"/>
              <a:t>Marrocos (1956)</a:t>
            </a:r>
          </a:p>
          <a:p>
            <a:r>
              <a:rPr lang="pt-BR" sz="2400"/>
              <a:t>Tunísia (1956)</a:t>
            </a:r>
          </a:p>
          <a:p>
            <a:r>
              <a:rPr lang="pt-BR" sz="2400"/>
              <a:t>Gana (1957)</a:t>
            </a:r>
          </a:p>
          <a:p>
            <a:r>
              <a:rPr lang="pt-BR" sz="2400"/>
              <a:t>Nigéria (1960)</a:t>
            </a:r>
          </a:p>
          <a:p>
            <a:r>
              <a:rPr lang="pt-BR" sz="2400"/>
              <a:t>Somália (1960)</a:t>
            </a:r>
          </a:p>
          <a:p>
            <a:r>
              <a:rPr lang="pt-BR" sz="2400"/>
              <a:t>Serra Leoa (1961)</a:t>
            </a:r>
          </a:p>
          <a:p>
            <a:r>
              <a:rPr lang="pt-BR" sz="2400"/>
              <a:t>Gâmbia (1965)</a:t>
            </a:r>
          </a:p>
          <a:p>
            <a:r>
              <a:rPr lang="pt-BR" sz="2400"/>
              <a:t>Líbia (1969)</a:t>
            </a:r>
          </a:p>
          <a:p>
            <a:r>
              <a:rPr lang="pt-BR" sz="2400"/>
              <a:t>Guiné-Bissau (1973)</a:t>
            </a:r>
          </a:p>
          <a:p>
            <a:r>
              <a:rPr lang="pt-BR" sz="2400"/>
              <a:t>Angola (1974)</a:t>
            </a:r>
          </a:p>
          <a:p>
            <a:r>
              <a:rPr lang="pt-BR" sz="2400"/>
              <a:t>Moçambique (1975)</a:t>
            </a:r>
          </a:p>
          <a:p>
            <a:r>
              <a:rPr lang="pt-BR" sz="2400"/>
              <a:t>Djibouti (1977)</a:t>
            </a:r>
          </a:p>
        </p:txBody>
      </p:sp>
    </p:spTree>
    <p:extLst>
      <p:ext uri="{BB962C8B-B14F-4D97-AF65-F5344CB8AC3E}">
        <p14:creationId xmlns:p14="http://schemas.microsoft.com/office/powerpoint/2010/main" val="149365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06EF37-6C2C-3905-BFAF-82F8CD3C3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A Geoestratégia da Contenção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90EEE2-A763-BEF7-DB0F-423F0DBBF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1" y="1622744"/>
            <a:ext cx="11203562" cy="4940717"/>
          </a:xfrm>
        </p:spPr>
        <p:txBody>
          <a:bodyPr anchor="ctr">
            <a:normAutofit/>
          </a:bodyPr>
          <a:lstStyle/>
          <a:p>
            <a:r>
              <a:rPr lang="pt-BR" b="1" dirty="0"/>
              <a:t>Halford </a:t>
            </a:r>
            <a:r>
              <a:rPr lang="pt-BR" b="1" dirty="0" err="1"/>
              <a:t>Mackinder</a:t>
            </a:r>
            <a:r>
              <a:rPr lang="pt-BR" b="1" dirty="0"/>
              <a:t> – Teoria do Heartland</a:t>
            </a:r>
          </a:p>
          <a:p>
            <a:pPr marL="0" indent="0">
              <a:buNone/>
            </a:pPr>
            <a:r>
              <a:rPr lang="pt-BR" dirty="0"/>
              <a:t>(“O pivô geográfico da história”, 1904)</a:t>
            </a:r>
          </a:p>
          <a:p>
            <a:pPr marL="0" indent="0">
              <a:buNone/>
            </a:pPr>
            <a:r>
              <a:rPr lang="pt-BR" b="1" dirty="0"/>
              <a:t>Ideia central:</a:t>
            </a:r>
            <a:r>
              <a:rPr lang="pt-BR" dirty="0"/>
              <a:t> Quem controlar o </a:t>
            </a:r>
            <a:r>
              <a:rPr lang="pt-BR" i="1" dirty="0"/>
              <a:t>Heartland</a:t>
            </a:r>
            <a:r>
              <a:rPr lang="pt-BR" dirty="0"/>
              <a:t> (coração continental da Eurásia) controlará o destino global.</a:t>
            </a:r>
          </a:p>
          <a:p>
            <a:pPr marL="0" indent="0">
              <a:buNone/>
            </a:pPr>
            <a:r>
              <a:rPr lang="pt-BR" i="1" dirty="0"/>
              <a:t>"Quem domina a Europa Oriental comanda o Heartland; quem domina o Heartland comanda a Ilha-Mundo; quem domina a Ilha-Mundo comanda o mundo.”</a:t>
            </a:r>
          </a:p>
          <a:p>
            <a:pPr marL="0" indent="0">
              <a:buNone/>
            </a:pPr>
            <a:endParaRPr lang="pt-BR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i="1" dirty="0"/>
              <a:t> </a:t>
            </a:r>
            <a:r>
              <a:rPr lang="pt-BR" dirty="0"/>
              <a:t>Ênfase no “poder terrestre”</a:t>
            </a:r>
          </a:p>
        </p:txBody>
      </p:sp>
    </p:spTree>
    <p:extLst>
      <p:ext uri="{BB962C8B-B14F-4D97-AF65-F5344CB8AC3E}">
        <p14:creationId xmlns:p14="http://schemas.microsoft.com/office/powerpoint/2010/main" val="915547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8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 descr="Mapa&#10;&#10;O conteúdo gerado por IA pode estar incorreto.">
            <a:extLst>
              <a:ext uri="{FF2B5EF4-FFF2-40B4-BE49-F238E27FC236}">
                <a16:creationId xmlns:a16="http://schemas.microsoft.com/office/drawing/2014/main" id="{BB037FBD-1F3E-40C7-8249-39746D355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8" t="9893" b="7248"/>
          <a:stretch/>
        </p:blipFill>
        <p:spPr>
          <a:xfrm>
            <a:off x="643467" y="818745"/>
            <a:ext cx="10905066" cy="52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9F312B-3967-427C-A229-7AC169B0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A Geoestratégia da Contenção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01BCAB-12C9-04A2-C220-AF09E752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873" y="1885278"/>
            <a:ext cx="10921040" cy="4481015"/>
          </a:xfrm>
        </p:spPr>
        <p:txBody>
          <a:bodyPr anchor="ctr">
            <a:normAutofit/>
          </a:bodyPr>
          <a:lstStyle/>
          <a:p>
            <a:r>
              <a:rPr lang="pt-BR" b="1" dirty="0"/>
              <a:t>Nicolas </a:t>
            </a:r>
            <a:r>
              <a:rPr lang="pt-BR" b="1" dirty="0" err="1"/>
              <a:t>Spykman</a:t>
            </a:r>
            <a:r>
              <a:rPr lang="pt-BR" b="1" dirty="0"/>
              <a:t> – A Teoria do </a:t>
            </a:r>
            <a:r>
              <a:rPr lang="pt-BR" b="1" dirty="0" err="1"/>
              <a:t>Rimland</a:t>
            </a:r>
            <a:endParaRPr lang="pt-BR" b="1" dirty="0"/>
          </a:p>
          <a:p>
            <a:pPr marL="0" indent="0">
              <a:buNone/>
            </a:pPr>
            <a:r>
              <a:rPr lang="pt-BR" dirty="0"/>
              <a:t>  (“A Geografia da Paz”, 1944)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Ideia central:</a:t>
            </a:r>
            <a:r>
              <a:rPr lang="pt-BR" dirty="0"/>
              <a:t> O </a:t>
            </a:r>
            <a:r>
              <a:rPr lang="pt-BR" i="1" dirty="0" err="1"/>
              <a:t>Rimland</a:t>
            </a:r>
            <a:r>
              <a:rPr lang="pt-BR" dirty="0"/>
              <a:t> (borda costeira da Eurásia) é mais estratégico do que o Heartland.</a:t>
            </a:r>
          </a:p>
          <a:p>
            <a:pPr marL="0" indent="0">
              <a:buNone/>
            </a:pPr>
            <a:r>
              <a:rPr lang="pt-BR" i="1" dirty="0"/>
              <a:t>"Quem controla o </a:t>
            </a:r>
            <a:r>
              <a:rPr lang="pt-BR" i="1" dirty="0" err="1"/>
              <a:t>Rimland</a:t>
            </a:r>
            <a:r>
              <a:rPr lang="pt-BR" i="1" dirty="0"/>
              <a:t> domina a Eurásia; quem domina a Eurásia controla os destinos do mundo.”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Ênfase na combinação de poderes marítimos e terrestres;</a:t>
            </a:r>
          </a:p>
        </p:txBody>
      </p:sp>
    </p:spTree>
    <p:extLst>
      <p:ext uri="{BB962C8B-B14F-4D97-AF65-F5344CB8AC3E}">
        <p14:creationId xmlns:p14="http://schemas.microsoft.com/office/powerpoint/2010/main" val="374124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CAE2C-CC31-BBF3-B82C-D70EA1D7F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A Geoestratégia da Contenção</a:t>
            </a:r>
            <a:endParaRPr lang="pt-BR" dirty="0"/>
          </a:p>
        </p:txBody>
      </p:sp>
      <p:pic>
        <p:nvPicPr>
          <p:cNvPr id="4" name="Espaço Reservado para Conteúdo 4" descr="Desenho de personagem de desenho animado">
            <a:extLst>
              <a:ext uri="{FF2B5EF4-FFF2-40B4-BE49-F238E27FC236}">
                <a16:creationId xmlns:a16="http://schemas.microsoft.com/office/drawing/2014/main" id="{8E24D291-BF90-6DAC-00E8-51DAE0B66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9" y="1690689"/>
            <a:ext cx="11369585" cy="4641100"/>
          </a:xfrm>
        </p:spPr>
      </p:pic>
    </p:spTree>
    <p:extLst>
      <p:ext uri="{BB962C8B-B14F-4D97-AF65-F5344CB8AC3E}">
        <p14:creationId xmlns:p14="http://schemas.microsoft.com/office/powerpoint/2010/main" val="240969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5B6487-B1CE-9FA4-251B-12CB6742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8490"/>
            <a:ext cx="9895951" cy="201696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Fundamentos imperialistas na formação espacial estadunidense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7E340E-C82B-B034-51AA-F11945B8B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55" y="1794294"/>
            <a:ext cx="11162581" cy="4658264"/>
          </a:xfrm>
        </p:spPr>
        <p:txBody>
          <a:bodyPr anchor="ctr">
            <a:normAutofit/>
          </a:bodyPr>
          <a:lstStyle/>
          <a:p>
            <a:r>
              <a:rPr lang="pt-BR" sz="2600" dirty="0"/>
              <a:t>No início do século XIX, os EUA se caracterizavam como um país de pequenos e médios produtores agrícolas;</a:t>
            </a:r>
          </a:p>
          <a:p>
            <a:endParaRPr lang="pt-BR" sz="2600" dirty="0"/>
          </a:p>
          <a:p>
            <a:r>
              <a:rPr lang="pt-BR" sz="2600" dirty="0"/>
              <a:t>As ideologias do </a:t>
            </a:r>
            <a:r>
              <a:rPr lang="pt-BR" sz="2600" b="1" i="1" dirty="0"/>
              <a:t>Excepcionalismo Americano </a:t>
            </a:r>
            <a:r>
              <a:rPr lang="pt-BR" sz="2600" dirty="0"/>
              <a:t>e do</a:t>
            </a:r>
            <a:r>
              <a:rPr lang="pt-BR" sz="2600" i="1" dirty="0"/>
              <a:t> </a:t>
            </a:r>
            <a:r>
              <a:rPr lang="pt-BR" sz="2600" b="1" i="1" dirty="0"/>
              <a:t>Destino Manifesto</a:t>
            </a:r>
            <a:r>
              <a:rPr lang="pt-BR" sz="2600" i="1" dirty="0"/>
              <a:t>;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“Colonialismo interno” e expansão das fronteiras à oeste; </a:t>
            </a:r>
          </a:p>
          <a:p>
            <a:endParaRPr lang="pt-BR" sz="2600" dirty="0"/>
          </a:p>
          <a:p>
            <a:r>
              <a:rPr lang="pt-BR" sz="2600" i="1" dirty="0" err="1"/>
              <a:t>Homestead</a:t>
            </a:r>
            <a:r>
              <a:rPr lang="pt-BR" sz="2600" i="1" dirty="0"/>
              <a:t> </a:t>
            </a:r>
            <a:r>
              <a:rPr lang="pt-BR" sz="2600" i="1" dirty="0" err="1"/>
              <a:t>Act</a:t>
            </a:r>
            <a:r>
              <a:rPr lang="pt-BR" sz="2600" i="1" dirty="0"/>
              <a:t> </a:t>
            </a:r>
            <a:r>
              <a:rPr lang="pt-BR" sz="2600" dirty="0"/>
              <a:t>(1862) – destinação de 160 acres de terra para todo cidadão americano branco que cultivasse “terras públicas” por cinco anos;</a:t>
            </a:r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636838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400CA1-1D59-10A5-B580-79BCBBC1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Projeção objetiva da Contenção na Guerra Fria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7E13D1-8355-850E-A964-6E5A0BA43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1" y="1885278"/>
            <a:ext cx="11082792" cy="4394751"/>
          </a:xfrm>
        </p:spPr>
        <p:txBody>
          <a:bodyPr anchor="ctr">
            <a:normAutofit/>
          </a:bodyPr>
          <a:lstStyle/>
          <a:p>
            <a:r>
              <a:rPr lang="pt-BR" b="1" dirty="0"/>
              <a:t>Front europeu </a:t>
            </a:r>
            <a:r>
              <a:rPr lang="pt-BR" dirty="0"/>
              <a:t>(OTAN – Organização do Tratado do Atlântico Norte)</a:t>
            </a:r>
          </a:p>
          <a:p>
            <a:endParaRPr lang="pt-BR" dirty="0"/>
          </a:p>
          <a:p>
            <a:r>
              <a:rPr lang="pt-BR" b="1" dirty="0"/>
              <a:t>Front do Oriente Médio </a:t>
            </a:r>
            <a:r>
              <a:rPr lang="pt-BR" dirty="0"/>
              <a:t>(CENTO – Organização do Tratado Central, formado por Irã, Iraque, Paquistão, Turquia, Reino Unido)</a:t>
            </a:r>
          </a:p>
          <a:p>
            <a:endParaRPr lang="pt-BR" dirty="0"/>
          </a:p>
          <a:p>
            <a:r>
              <a:rPr lang="pt-BR" b="1" dirty="0"/>
              <a:t>Front asiático </a:t>
            </a:r>
            <a:r>
              <a:rPr lang="pt-BR" dirty="0"/>
              <a:t>(OTASE – Organização do Tratado do Sudeste Asiático, existente entre 1954 a 1977, composta por Estados Unidos, Reino Unido, França, Austrália, Nova Zelândia, Paquistão, Tailândia e Filipinas)</a:t>
            </a:r>
          </a:p>
        </p:txBody>
      </p:sp>
    </p:spTree>
    <p:extLst>
      <p:ext uri="{BB962C8B-B14F-4D97-AF65-F5344CB8AC3E}">
        <p14:creationId xmlns:p14="http://schemas.microsoft.com/office/powerpoint/2010/main" val="1597313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ço Reservado para Conteúdo 4" descr="Mapa&#10;&#10;O conteúdo gerado por IA pode estar incorreto.">
            <a:extLst>
              <a:ext uri="{FF2B5EF4-FFF2-40B4-BE49-F238E27FC236}">
                <a16:creationId xmlns:a16="http://schemas.microsoft.com/office/drawing/2014/main" id="{205E9667-4792-0056-97D3-921A741BC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17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CE0E03-A61A-0FED-E75E-125A3FE7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96" y="258792"/>
            <a:ext cx="11231593" cy="1279101"/>
          </a:xfrm>
        </p:spPr>
        <p:txBody>
          <a:bodyPr anchor="t"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 Expansão e crise do regime de acumulação fordista-keynesiano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F7F2C3-ABA0-E520-1B86-AC715C57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“30 anos gloriosos” de alta taxa de crescimento do capitalismo ocidental (1940 – 1970);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Expansão das forças produtivas em paralelo à expansão da influência geopolítica e da projeção militar no planeta;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Forte período de exportação de capitais estadunidenses em países do </a:t>
            </a:r>
            <a:r>
              <a:rPr lang="pt-BR" sz="2400" dirty="0" err="1"/>
              <a:t>rimland</a:t>
            </a:r>
            <a:r>
              <a:rPr lang="pt-BR" sz="2400" dirty="0"/>
              <a:t> euroasiático, como Japão, Coréia do Sul, Alemanha Ocidental, Israel, Grécia, Turquia, entre outros;</a:t>
            </a:r>
          </a:p>
        </p:txBody>
      </p:sp>
    </p:spTree>
    <p:extLst>
      <p:ext uri="{BB962C8B-B14F-4D97-AF65-F5344CB8AC3E}">
        <p14:creationId xmlns:p14="http://schemas.microsoft.com/office/powerpoint/2010/main" val="74085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D0DC5-3785-D1A5-26B7-95B67B92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Crise do fordismo, expansão do neoliberalismo e da financeirização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3531FC-393F-1707-CCFD-BF4A278CC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Crise de demanda efetiva à realização do capital produtivo;</a:t>
            </a:r>
          </a:p>
          <a:p>
            <a:endParaRPr lang="pt-BR" dirty="0"/>
          </a:p>
          <a:p>
            <a:r>
              <a:rPr lang="pt-BR" dirty="0"/>
              <a:t>Rigidez das formas de produção e regulação institucional (Harvey, 2006);</a:t>
            </a:r>
          </a:p>
          <a:p>
            <a:endParaRPr lang="pt-BR" dirty="0"/>
          </a:p>
          <a:p>
            <a:r>
              <a:rPr lang="pt-BR" dirty="0"/>
              <a:t>Desregulamentação nas relações de trabalho, flexibilização nas formas de organização da produção e expansão da acumulação financeira;</a:t>
            </a:r>
          </a:p>
          <a:p>
            <a:endParaRPr lang="pt-BR" dirty="0"/>
          </a:p>
          <a:p>
            <a:r>
              <a:rPr lang="pt-BR" dirty="0"/>
              <a:t>Crise da dívida externa nos países da periferia mundial;</a:t>
            </a:r>
          </a:p>
        </p:txBody>
      </p:sp>
    </p:spTree>
    <p:extLst>
      <p:ext uri="{BB962C8B-B14F-4D97-AF65-F5344CB8AC3E}">
        <p14:creationId xmlns:p14="http://schemas.microsoft.com/office/powerpoint/2010/main" val="2782745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0"/>
          <p:cNvSpPr txBox="1">
            <a:spLocks noChangeArrowheads="1"/>
          </p:cNvSpPr>
          <p:nvPr/>
        </p:nvSpPr>
        <p:spPr bwMode="auto">
          <a:xfrm>
            <a:off x="3956051" y="6459538"/>
            <a:ext cx="2741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Fonte: PAULANI (2009:30)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190118-2252-4DA4-A608-5F574D340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Content Placeholder 3" descr="Tabela&#10;&#10;O conteúdo gerado por IA pode estar incorreto.">
            <a:extLst>
              <a:ext uri="{FF2B5EF4-FFF2-40B4-BE49-F238E27FC236}">
                <a16:creationId xmlns:a16="http://schemas.microsoft.com/office/drawing/2014/main" id="{20EB1BD6-5097-D810-0B84-8536FAEFC7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482" b="-3275"/>
          <a:stretch/>
        </p:blipFill>
        <p:spPr bwMode="auto">
          <a:xfrm>
            <a:off x="158696" y="681038"/>
            <a:ext cx="11849274" cy="552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62112"/>
          </a:xfrm>
        </p:spPr>
        <p:txBody>
          <a:bodyPr/>
          <a:lstStyle/>
          <a:p>
            <a:pPr algn="ctr" eaLnBrk="1" hangingPunct="1"/>
            <a:r>
              <a:rPr lang="en-US" sz="2800" b="1" dirty="0"/>
              <a:t>Saldo da </a:t>
            </a:r>
            <a:r>
              <a:rPr lang="en-US" sz="2800" b="1" dirty="0" err="1"/>
              <a:t>balança</a:t>
            </a:r>
            <a:r>
              <a:rPr lang="en-US" sz="2800" b="1" dirty="0"/>
              <a:t> de </a:t>
            </a:r>
            <a:r>
              <a:rPr lang="en-US" sz="2800" b="1" dirty="0" err="1"/>
              <a:t>pagamentos</a:t>
            </a:r>
            <a:r>
              <a:rPr lang="en-US" sz="2800" b="1" dirty="0"/>
              <a:t> entre </a:t>
            </a:r>
            <a:r>
              <a:rPr lang="en-US" sz="2800" b="1" dirty="0" err="1"/>
              <a:t>os</a:t>
            </a:r>
            <a:r>
              <a:rPr lang="en-US" sz="2800" b="1" dirty="0"/>
              <a:t> </a:t>
            </a:r>
            <a:r>
              <a:rPr lang="en-US" sz="2800" b="1" dirty="0" err="1"/>
              <a:t>fluxos</a:t>
            </a:r>
            <a:r>
              <a:rPr lang="en-US" sz="2800" b="1" dirty="0"/>
              <a:t> </a:t>
            </a:r>
            <a:r>
              <a:rPr lang="en-US" sz="2800" b="1" dirty="0" err="1"/>
              <a:t>comerciais</a:t>
            </a:r>
            <a:r>
              <a:rPr lang="en-US" sz="2800" b="1" dirty="0"/>
              <a:t> e </a:t>
            </a:r>
            <a:r>
              <a:rPr lang="en-US" sz="2800" b="1" dirty="0" err="1"/>
              <a:t>financeiros</a:t>
            </a:r>
            <a:r>
              <a:rPr lang="en-US" sz="2800" b="1" dirty="0"/>
              <a:t> que </a:t>
            </a:r>
            <a:r>
              <a:rPr lang="en-US" sz="2800" b="1" dirty="0" err="1"/>
              <a:t>entram</a:t>
            </a:r>
            <a:r>
              <a:rPr lang="en-US" sz="2800" b="1" dirty="0"/>
              <a:t> e </a:t>
            </a:r>
            <a:r>
              <a:rPr lang="en-US" sz="2800" b="1" dirty="0" err="1"/>
              <a:t>saem</a:t>
            </a:r>
            <a:r>
              <a:rPr lang="en-US" sz="2800" b="1" dirty="0"/>
              <a:t> dos "</a:t>
            </a:r>
            <a:r>
              <a:rPr lang="en-US" sz="2800" b="1" dirty="0" err="1"/>
              <a:t>países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desenvolvimento</a:t>
            </a:r>
            <a:r>
              <a:rPr lang="en-US" sz="2800" b="1" dirty="0"/>
              <a:t>":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810000" y="5351464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Fonte: Center for Applied Research (CAR) / Norwegian Scholl of Economics, 2015.</a:t>
            </a:r>
          </a:p>
          <a:p>
            <a:r>
              <a:rPr lang="pt-BR"/>
              <a:t>Obs: valores em bilhões de dólares.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2B2A45-1CC4-5985-BAB9-C04A1129B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E63247A-3967-6929-A567-620883D8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-377" b="-12056"/>
          <a:stretch>
            <a:fillRect/>
          </a:stretch>
        </p:blipFill>
        <p:spPr>
          <a:xfrm>
            <a:off x="1981200" y="1936750"/>
            <a:ext cx="8229600" cy="3159125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1562A2-21FD-F169-F1AA-71C82531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Content Placeholder 3" descr="Financeirização no Brasil - gráfico.jpg">
            <a:extLst>
              <a:ext uri="{FF2B5EF4-FFF2-40B4-BE49-F238E27FC236}">
                <a16:creationId xmlns:a16="http://schemas.microsoft.com/office/drawing/2014/main" id="{5374A64F-EA74-2099-B6FF-2E7731071A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91" b="-12257"/>
          <a:stretch/>
        </p:blipFill>
        <p:spPr>
          <a:xfrm>
            <a:off x="2035969" y="331381"/>
            <a:ext cx="8262937" cy="58751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5215C9-E81E-2D66-4F00-E0320DB679D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155695" y="5947970"/>
            <a:ext cx="5257800" cy="42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Fonte: Bruno &amp; </a:t>
            </a:r>
            <a:r>
              <a:rPr lang="en-US" sz="2400" dirty="0" err="1"/>
              <a:t>Caffé</a:t>
            </a:r>
            <a:r>
              <a:rPr lang="en-US" sz="2400" dirty="0"/>
              <a:t> (2015:51).</a:t>
            </a:r>
          </a:p>
        </p:txBody>
      </p:sp>
    </p:spTree>
    <p:extLst>
      <p:ext uri="{BB962C8B-B14F-4D97-AF65-F5344CB8AC3E}">
        <p14:creationId xmlns:p14="http://schemas.microsoft.com/office/powerpoint/2010/main" val="1333827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984E9-DEBD-D247-C447-FE8FCE6ABEF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/>
              <a:t>A crise é inerente à própria dinâmica do capitalismo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1BAC9B-46C3-6E7A-8E78-A5D707A6B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A crise dos anos 70 não é um fenômeno inédito, na verdade, ao longo de sua história, o capitalismo passou por diversos períodos de crise e reestruturação;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interpretação sobre esta dinâmica é variada e complexa:</a:t>
            </a:r>
          </a:p>
          <a:p>
            <a:pPr marL="0" indent="0" algn="just">
              <a:buNone/>
            </a:pPr>
            <a:r>
              <a:rPr lang="pt-BR" dirty="0"/>
              <a:t>- Na década de 70, ocorreu a relocalização de capitais, migrando dos  países de alta renda para países periféricos;</a:t>
            </a:r>
          </a:p>
          <a:p>
            <a:pPr marL="0" indent="0" algn="just">
              <a:buNone/>
            </a:pPr>
            <a:r>
              <a:rPr lang="pt-BR" dirty="0"/>
              <a:t>- Na década de 80, o sentido inverso foi observado; seja qual for o sentido, a tendência mais marcante é </a:t>
            </a:r>
            <a:r>
              <a:rPr lang="pt-BR" b="1" dirty="0"/>
              <a:t>o aumento da mobilidade geográfica do capital</a:t>
            </a:r>
            <a:r>
              <a:rPr lang="pt-BR" dirty="0"/>
              <a:t>; (Arrighi, 2013)</a:t>
            </a:r>
          </a:p>
        </p:txBody>
      </p:sp>
    </p:spTree>
    <p:extLst>
      <p:ext uri="{BB962C8B-B14F-4D97-AF65-F5344CB8AC3E}">
        <p14:creationId xmlns:p14="http://schemas.microsoft.com/office/powerpoint/2010/main" val="891129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35BFB-9213-67B3-B82D-0DE8C74B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 lógica transnacional da acumulação e a ascensão asiática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74D531-FFD6-B691-F297-5954ECC44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lógica locacional do capital busca sempre encontrar condições mais rentáveis possíveis para sua reprodução;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No caso do capital industrial, seu objetivo é obter o menor custo de produção por unidade em escala mundial;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Deste modo, a partir da década de 90 em diante observaremos uma forte migração dos capitais produtivos para a Ásia, em especial, a China;</a:t>
            </a:r>
          </a:p>
        </p:txBody>
      </p:sp>
    </p:spTree>
    <p:extLst>
      <p:ext uri="{BB962C8B-B14F-4D97-AF65-F5344CB8AC3E}">
        <p14:creationId xmlns:p14="http://schemas.microsoft.com/office/powerpoint/2010/main" val="4080606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244CA-68DA-7EB7-F873-530687F6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41" y="365125"/>
            <a:ext cx="11233030" cy="1325563"/>
          </a:xfrm>
        </p:spPr>
        <p:txBody>
          <a:bodyPr/>
          <a:lstStyle/>
          <a:p>
            <a:pPr algn="ctr"/>
            <a:r>
              <a:rPr lang="pt-BR" dirty="0"/>
              <a:t>Transferência de capitais produtivos rumo à Ásia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070E65-0C69-9874-705F-4E281427C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“O renascimento ocorreu em um processo de bola de neve, com “milagres” econômicos interligados, numa sucessão de Estados da Ásia oriental, a começar pelo Japão nas décadas de 1950 e 1960, passando por Coréia do Sul, Taiwan, Hong Kong, Singapura, Malásia e Tailândia nas décadas de 1970 e 1980, e culminando, nos anos 1990 e início dos anos 2000, com o surgimento da China como o centro de expansão econômica e comercial mais dinâmico do mundo.” (Arrighi, 2008, p.18)</a:t>
            </a:r>
          </a:p>
        </p:txBody>
      </p:sp>
    </p:spTree>
    <p:extLst>
      <p:ext uri="{BB962C8B-B14F-4D97-AF65-F5344CB8AC3E}">
        <p14:creationId xmlns:p14="http://schemas.microsoft.com/office/powerpoint/2010/main" val="285148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A3596-91C6-EC7B-8BCF-E53C0AF3C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Mapa&#10;&#10;O conteúdo gerado por IA pode estar incorreto.">
            <a:extLst>
              <a:ext uri="{FF2B5EF4-FFF2-40B4-BE49-F238E27FC236}">
                <a16:creationId xmlns:a16="http://schemas.microsoft.com/office/drawing/2014/main" id="{7D2EE8E2-649D-7D73-CEB7-8AE76CA06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128" y="-5964"/>
            <a:ext cx="5348378" cy="6952892"/>
          </a:xfrm>
        </p:spPr>
      </p:pic>
    </p:spTree>
    <p:extLst>
      <p:ext uri="{BB962C8B-B14F-4D97-AF65-F5344CB8AC3E}">
        <p14:creationId xmlns:p14="http://schemas.microsoft.com/office/powerpoint/2010/main" val="1624121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8D367B29-F64A-DC42-EC22-478EDC829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83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4927DC9-CE14-BAD8-B80E-03C72E4B0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365" y="0"/>
            <a:ext cx="9974647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17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Gráfico&#10;&#10;O conteúdo gerado por IA pode estar incorreto.">
            <a:extLst>
              <a:ext uri="{FF2B5EF4-FFF2-40B4-BE49-F238E27FC236}">
                <a16:creationId xmlns:a16="http://schemas.microsoft.com/office/drawing/2014/main" id="{F554E3B1-7D76-1FA2-C9C4-208D6789F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52" y="6810"/>
            <a:ext cx="6866021" cy="6866021"/>
          </a:xfrm>
        </p:spPr>
      </p:pic>
    </p:spTree>
    <p:extLst>
      <p:ext uri="{BB962C8B-B14F-4D97-AF65-F5344CB8AC3E}">
        <p14:creationId xmlns:p14="http://schemas.microsoft.com/office/powerpoint/2010/main" val="2021987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2FF016-0417-EFFC-1C4A-A5BF96DF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Fundamentos da crise de hegemonia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4DC91A-B124-993C-CEFB-75710385F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891970"/>
            <a:ext cx="11169057" cy="4543335"/>
          </a:xfrm>
        </p:spPr>
        <p:txBody>
          <a:bodyPr anchor="ctr">
            <a:normAutofit fontScale="92500" lnSpcReduction="20000"/>
          </a:bodyPr>
          <a:lstStyle/>
          <a:p>
            <a:r>
              <a:rPr lang="pt-BR" sz="2000" dirty="0"/>
              <a:t>Mobilidade geográfica do capital e sua lógica transnacional de acumulação</a:t>
            </a:r>
          </a:p>
          <a:p>
            <a:endParaRPr lang="pt-BR" sz="2000" dirty="0"/>
          </a:p>
          <a:p>
            <a:r>
              <a:rPr lang="pt-BR" sz="2000" dirty="0"/>
              <a:t>Ascensão econômica chinesa, desindustrialização do Ocidente, perda progressiva de “extensão de mercado”</a:t>
            </a:r>
          </a:p>
          <a:p>
            <a:endParaRPr lang="pt-BR" sz="2000" dirty="0"/>
          </a:p>
          <a:p>
            <a:r>
              <a:rPr lang="pt-BR" sz="2000" dirty="0"/>
              <a:t>Perda da posição de supremacia em diversos setores tecnológicos (energias renováveis, baterias, carros elétricos, telecomunicações, IA, satélites, entre outros) ;</a:t>
            </a:r>
          </a:p>
          <a:p>
            <a:endParaRPr lang="pt-BR" sz="2000" dirty="0"/>
          </a:p>
          <a:p>
            <a:r>
              <a:rPr lang="pt-BR" sz="2000" dirty="0"/>
              <a:t>Superioridade dos mísseis balísticos hipersônicos russos com capacidade nuclear (o que resulta ao paradigma da destruição mútua assegurada)</a:t>
            </a:r>
          </a:p>
          <a:p>
            <a:endParaRPr lang="pt-BR" sz="2000" dirty="0"/>
          </a:p>
          <a:p>
            <a:r>
              <a:rPr lang="pt-BR" sz="2000" dirty="0"/>
              <a:t>Desdolarização das transações em comércio exterior entre integrantes dos BRICS, da UEEA (União Econômica Euroasiática), da ASEAN (Associação das Nações do Sudeste Asiático), da RCEP (Parceria Regional Econômica Abrangente) e outros;</a:t>
            </a:r>
          </a:p>
          <a:p>
            <a:r>
              <a:rPr lang="pt-BR" sz="2000" dirty="0"/>
              <a:t>Perda da liderança ideológica e moral.</a:t>
            </a:r>
          </a:p>
        </p:txBody>
      </p:sp>
    </p:spTree>
    <p:extLst>
      <p:ext uri="{BB962C8B-B14F-4D97-AF65-F5344CB8AC3E}">
        <p14:creationId xmlns:p14="http://schemas.microsoft.com/office/powerpoint/2010/main" val="1576647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13D4E2-3B9D-E65A-378F-447C957C8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b="1" kern="0" dirty="0">
                <a:effectLst/>
                <a:latin typeface="+mj-lt"/>
                <a:ea typeface="Calibri" panose="020F0502020204030204" pitchFamily="34" charset="0"/>
              </a:rPr>
              <a:t>Considerando que os EUA não dispõem no atual momento de competitividade de preços ante os industrializados chineses e nem de superioridade de ataque e defesa nuclear em relação aos sistemas de mísseis e antimísseis russos e chineses; sobre quais termos as alternativas estadunidenses consistiriam? </a:t>
            </a:r>
            <a:endParaRPr lang="pt-B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4183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5B4FB0-ED43-98F9-24A2-8A3F1BE4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700">
                <a:solidFill>
                  <a:srgbClr val="FFFFFF"/>
                </a:solidFill>
              </a:rPr>
              <a:t>Duas políticas geoestratégicas interdependentes</a:t>
            </a:r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A69CDC61-813E-2068-AD24-14E510AC0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03" y="2053087"/>
            <a:ext cx="10474528" cy="3948468"/>
          </a:xfrm>
        </p:spPr>
        <p:txBody>
          <a:bodyPr anchor="ctr">
            <a:normAutofit/>
          </a:bodyPr>
          <a:lstStyle/>
          <a:p>
            <a:r>
              <a:rPr lang="pt-BR" b="1" dirty="0"/>
              <a:t>Desacoplamento geoeconômico seletivo e progressivo;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b="1" dirty="0"/>
              <a:t>Contenção geopolítica-militar do bloco russo-chinês-iraniano;</a:t>
            </a:r>
          </a:p>
        </p:txBody>
      </p:sp>
    </p:spTree>
    <p:extLst>
      <p:ext uri="{BB962C8B-B14F-4D97-AF65-F5344CB8AC3E}">
        <p14:creationId xmlns:p14="http://schemas.microsoft.com/office/powerpoint/2010/main" val="1064172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83177A-9E44-796B-1446-A5014F3C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3700" b="1" dirty="0">
                <a:solidFill>
                  <a:srgbClr val="FFFFFF"/>
                </a:solidFill>
              </a:rPr>
              <a:t>Inflexão da política exterior estadunidense a partir de Trump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C2AFCD-6B3B-32DA-4790-3A94903B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pt-BR" sz="2600" dirty="0"/>
          </a:p>
          <a:p>
            <a:r>
              <a:rPr lang="pt-BR" sz="2600" dirty="0"/>
              <a:t>Retirada unilateral dos EUA da </a:t>
            </a:r>
            <a:r>
              <a:rPr lang="pt-BR" sz="2600" b="1" dirty="0"/>
              <a:t>Parceria Trans-Pacífica (TPP)</a:t>
            </a:r>
            <a:r>
              <a:rPr lang="pt-BR" sz="2600" dirty="0"/>
              <a:t>;</a:t>
            </a:r>
            <a:endParaRPr lang="pt-BR" sz="2600" b="1" dirty="0"/>
          </a:p>
          <a:p>
            <a:endParaRPr lang="pt-BR" sz="2600" dirty="0"/>
          </a:p>
          <a:p>
            <a:r>
              <a:rPr lang="pt-BR" sz="2600" dirty="0"/>
              <a:t>Congelamento das negociações com a UE pelo </a:t>
            </a:r>
            <a:r>
              <a:rPr lang="pt-BR" sz="2600" b="1" dirty="0"/>
              <a:t>Acordo de Parceria Transatlântica de Comércio e Investimento (TTIP)</a:t>
            </a:r>
            <a:r>
              <a:rPr lang="pt-BR" sz="2600" dirty="0"/>
              <a:t>;</a:t>
            </a:r>
          </a:p>
          <a:p>
            <a:endParaRPr lang="pt-BR" sz="2600" b="1" dirty="0"/>
          </a:p>
          <a:p>
            <a:r>
              <a:rPr lang="pt-BR" sz="2600" dirty="0"/>
              <a:t>Início da </a:t>
            </a:r>
            <a:r>
              <a:rPr lang="pt-BR" sz="2600" b="1" dirty="0"/>
              <a:t>guerra comercial </a:t>
            </a:r>
            <a:r>
              <a:rPr lang="pt-BR" sz="2600" dirty="0"/>
              <a:t>com a China;</a:t>
            </a:r>
          </a:p>
          <a:p>
            <a:endParaRPr lang="pt-BR" sz="2600" dirty="0"/>
          </a:p>
          <a:p>
            <a:r>
              <a:rPr lang="pt-BR" sz="2600" dirty="0"/>
              <a:t>Primeiras manifestações institucionais pela </a:t>
            </a:r>
            <a:r>
              <a:rPr lang="pt-BR" sz="2600" b="1" dirty="0"/>
              <a:t>repatriação industrial (</a:t>
            </a:r>
            <a:r>
              <a:rPr lang="pt-BR" sz="2600" b="1" i="1" dirty="0" err="1"/>
              <a:t>re-shoring</a:t>
            </a:r>
            <a:r>
              <a:rPr lang="pt-BR" sz="2600" b="1" dirty="0"/>
              <a:t>)</a:t>
            </a:r>
            <a:r>
              <a:rPr lang="pt-BR" sz="2600" dirty="0"/>
              <a:t>.</a:t>
            </a:r>
            <a:r>
              <a:rPr lang="pt-BR" sz="2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988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D7FDA-137D-A9F7-4EBE-9724D141496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Escalada das tensões com a Rússia</a:t>
            </a:r>
          </a:p>
        </p:txBody>
      </p:sp>
      <p:graphicFrame>
        <p:nvGraphicFramePr>
          <p:cNvPr id="27" name="Espaço Reservado para Conteúdo 2">
            <a:extLst>
              <a:ext uri="{FF2B5EF4-FFF2-40B4-BE49-F238E27FC236}">
                <a16:creationId xmlns:a16="http://schemas.microsoft.com/office/drawing/2014/main" id="{3CEC58E9-7F7C-2FA5-432D-07EA93A185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625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C706F-9282-3B33-F148-275ED655BA4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/>
              <a:t>Escalada de tensões com a Rússia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2C83B-D7A2-C5F3-E9D8-64EF24CC8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dirty="0"/>
              <a:t>Governo de George W. Bush, em 2002, retira os EUA do </a:t>
            </a:r>
            <a:r>
              <a:rPr lang="pt-BR" b="1" dirty="0"/>
              <a:t>Tratado Antibalístico Intercontinental</a:t>
            </a:r>
            <a:r>
              <a:rPr lang="pt-BR" dirty="0"/>
              <a:t> (assinado entre EUA e URSS em 1972);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Governo de Donald Trump, em 2019, se retira do </a:t>
            </a:r>
            <a:r>
              <a:rPr lang="pt-BR" b="1" dirty="0"/>
              <a:t>Tratado de Forças Nucleares de Alcance Intermediário </a:t>
            </a:r>
            <a:r>
              <a:rPr lang="pt-BR" dirty="0"/>
              <a:t>(1987);</a:t>
            </a:r>
          </a:p>
        </p:txBody>
      </p:sp>
    </p:spTree>
    <p:extLst>
      <p:ext uri="{BB962C8B-B14F-4D97-AF65-F5344CB8AC3E}">
        <p14:creationId xmlns:p14="http://schemas.microsoft.com/office/powerpoint/2010/main" val="2562970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825A52-9A39-4530-0579-84FEC1451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Escalada de tensões com a Rússia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E799FC-7703-426E-0265-69D5380DA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622744"/>
            <a:ext cx="11393343" cy="4940717"/>
          </a:xfrm>
        </p:spPr>
        <p:txBody>
          <a:bodyPr anchor="ctr">
            <a:normAutofit/>
          </a:bodyPr>
          <a:lstStyle/>
          <a:p>
            <a:r>
              <a:rPr lang="pt-BR" dirty="0"/>
              <a:t>Intervenção estadunidense no </a:t>
            </a:r>
            <a:r>
              <a:rPr lang="pt-BR" b="1" dirty="0"/>
              <a:t>golpe de 2014 na Ucrânia </a:t>
            </a:r>
            <a:r>
              <a:rPr lang="pt-BR" dirty="0"/>
              <a:t>sobre o governo de Viktor </a:t>
            </a:r>
            <a:r>
              <a:rPr lang="pt-BR" dirty="0" err="1"/>
              <a:t>Yanukovytch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b="1" dirty="0"/>
              <a:t>Guinada </a:t>
            </a:r>
            <a:r>
              <a:rPr lang="pt-BR" b="1" dirty="0" err="1"/>
              <a:t>anti-russa</a:t>
            </a:r>
            <a:r>
              <a:rPr lang="pt-BR" b="1" dirty="0"/>
              <a:t> </a:t>
            </a:r>
            <a:r>
              <a:rPr lang="pt-BR" dirty="0"/>
              <a:t>a partir de 2014;</a:t>
            </a:r>
          </a:p>
          <a:p>
            <a:endParaRPr lang="pt-BR" dirty="0"/>
          </a:p>
          <a:p>
            <a:r>
              <a:rPr lang="pt-BR" b="1" dirty="0"/>
              <a:t>Guerra de baixa a média intensidade no Donbass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dirty="0"/>
              <a:t>De 2014 até o início da guerra na Ucrânia, os </a:t>
            </a:r>
            <a:r>
              <a:rPr lang="pt-BR" b="1" dirty="0"/>
              <a:t>EUA transferiram 44,1 bilhões de dólares em apoio militar ao país, sendo que 42 bilhões de dólares foram enviados a partir de 2021.</a:t>
            </a:r>
          </a:p>
        </p:txBody>
      </p:sp>
    </p:spTree>
    <p:extLst>
      <p:ext uri="{BB962C8B-B14F-4D97-AF65-F5344CB8AC3E}">
        <p14:creationId xmlns:p14="http://schemas.microsoft.com/office/powerpoint/2010/main" val="61367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8AE44-4104-6169-DC83-2346F939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Mapa&#10;&#10;O conteúdo gerado por IA pode estar incorreto.">
            <a:extLst>
              <a:ext uri="{FF2B5EF4-FFF2-40B4-BE49-F238E27FC236}">
                <a16:creationId xmlns:a16="http://schemas.microsoft.com/office/drawing/2014/main" id="{E9945103-4689-2F70-A5B1-52DF6CEBD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63" y="1"/>
            <a:ext cx="10109906" cy="6849464"/>
          </a:xfrm>
        </p:spPr>
      </p:pic>
    </p:spTree>
    <p:extLst>
      <p:ext uri="{BB962C8B-B14F-4D97-AF65-F5344CB8AC3E}">
        <p14:creationId xmlns:p14="http://schemas.microsoft.com/office/powerpoint/2010/main" val="2612467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9BC65-5C75-A371-3F56-D6E8366DA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Novas organizações internacionais com fins geoestratégicos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1E1F67-EDB7-E998-BF4B-8B9875390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QUAD (Diálogo de Segurança Quadrilateral) (2017)</a:t>
            </a:r>
          </a:p>
          <a:p>
            <a:pPr marL="0" indent="0">
              <a:buNone/>
            </a:pPr>
            <a:r>
              <a:rPr lang="pt-BR" dirty="0"/>
              <a:t> Integrantes: EUA, Japão, Austrália e Índia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AUKUS</a:t>
            </a:r>
            <a:r>
              <a:rPr lang="pt-BR" dirty="0"/>
              <a:t> (</a:t>
            </a:r>
            <a:r>
              <a:rPr lang="pt-BR" b="1" dirty="0"/>
              <a:t>Au</a:t>
            </a:r>
            <a:r>
              <a:rPr lang="pt-BR" dirty="0"/>
              <a:t>strália, Reino Unido [</a:t>
            </a:r>
            <a:r>
              <a:rPr lang="pt-BR" b="1" dirty="0"/>
              <a:t>UK</a:t>
            </a:r>
            <a:r>
              <a:rPr lang="pt-BR" dirty="0"/>
              <a:t>] e EUA [</a:t>
            </a:r>
            <a:r>
              <a:rPr lang="pt-BR" b="1" dirty="0"/>
              <a:t>US</a:t>
            </a:r>
            <a:r>
              <a:rPr lang="pt-BR" dirty="0"/>
              <a:t>]) </a:t>
            </a:r>
            <a:r>
              <a:rPr lang="pt-BR" b="1" dirty="0"/>
              <a:t>(2021)</a:t>
            </a:r>
          </a:p>
          <a:p>
            <a:endParaRPr lang="pt-BR" dirty="0"/>
          </a:p>
          <a:p>
            <a:r>
              <a:rPr lang="pt-BR" b="1" dirty="0"/>
              <a:t>IPEF (Quadro Econômico Indo-Pacífico para a Prosperidade) (2022)</a:t>
            </a:r>
          </a:p>
        </p:txBody>
      </p:sp>
    </p:spTree>
    <p:extLst>
      <p:ext uri="{BB962C8B-B14F-4D97-AF65-F5344CB8AC3E}">
        <p14:creationId xmlns:p14="http://schemas.microsoft.com/office/powerpoint/2010/main" val="1712354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5C7AC-E5E6-721B-E61A-CADE86098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b="1" dirty="0"/>
              <a:t>OBRIGADO!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989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ABDD7-C5BF-90D2-D8A8-6C8D98DBC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52" y="365124"/>
            <a:ext cx="3030748" cy="3063875"/>
          </a:xfrm>
        </p:spPr>
        <p:txBody>
          <a:bodyPr>
            <a:normAutofit/>
          </a:bodyPr>
          <a:lstStyle/>
          <a:p>
            <a:pPr algn="ctr"/>
            <a:r>
              <a:rPr lang="pt-BR" sz="3200" b="1" i="1" dirty="0"/>
              <a:t>“O progresso americano” </a:t>
            </a:r>
            <a:br>
              <a:rPr lang="pt-BR" sz="3200" b="1" i="1" dirty="0"/>
            </a:br>
            <a:r>
              <a:rPr lang="pt-BR" sz="3200" i="1" dirty="0"/>
              <a:t>(1872)</a:t>
            </a:r>
            <a:br>
              <a:rPr lang="pt-BR" sz="3200" i="1" dirty="0"/>
            </a:br>
            <a:r>
              <a:rPr lang="pt-BR" sz="3200" i="1" dirty="0"/>
              <a:t>John </a:t>
            </a:r>
            <a:r>
              <a:rPr lang="pt-BR" sz="3200" i="1" dirty="0" err="1"/>
              <a:t>Gast</a:t>
            </a:r>
            <a:endParaRPr lang="pt-BR" sz="3200" i="1" dirty="0"/>
          </a:p>
        </p:txBody>
      </p:sp>
      <p:pic>
        <p:nvPicPr>
          <p:cNvPr id="5" name="Espaço Reservado para Conteúdo 4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F14C0E63-684D-8514-AA3E-334A6ED60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9"/>
            <a:ext cx="9230264" cy="6865009"/>
          </a:xfrm>
        </p:spPr>
      </p:pic>
    </p:spTree>
    <p:extLst>
      <p:ext uri="{BB962C8B-B14F-4D97-AF65-F5344CB8AC3E}">
        <p14:creationId xmlns:p14="http://schemas.microsoft.com/office/powerpoint/2010/main" val="257278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F94A6-A090-C49C-9DCB-F4FB343D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“A Tese da Fronteira” (Frederick Turner)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907608-0310-38DA-1E1E-1D031E4DA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/>
              <a:t>O expansionismo para o Oeste da fronteira americana forjou determinados componentes próprios da cultura e da sociedade estadunidense;</a:t>
            </a:r>
          </a:p>
          <a:p>
            <a:pPr algn="just"/>
            <a:r>
              <a:rPr lang="pt-BR" dirty="0"/>
              <a:t>Segundo Turner, tal expansão reforçava aspectos distintivos da formação do caráter americano, visto que a conquista de novas terras efetivada pelos colonos era promovida por ideais de benefício próprio (individualismo) e liberdade, aspectos fundamentais na construção de um espírito nacional democrático;</a:t>
            </a:r>
          </a:p>
          <a:p>
            <a:pPr algn="just"/>
            <a:r>
              <a:rPr lang="pt-BR" dirty="0"/>
              <a:t>Posteriormente, tais elementos reapareceram na Guerra Fria, sendo mobilizados para justificar os EUA como “líder do mundo livre”; </a:t>
            </a:r>
          </a:p>
        </p:txBody>
      </p:sp>
    </p:spTree>
    <p:extLst>
      <p:ext uri="{BB962C8B-B14F-4D97-AF65-F5344CB8AC3E}">
        <p14:creationId xmlns:p14="http://schemas.microsoft.com/office/powerpoint/2010/main" val="267593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CBCC4-B49E-0B68-CFF4-53394640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 expansionismo dos EUA no século XIX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9FACD9-8DE4-EAFE-50DA-D049D9406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/>
              <a:t>Compra da “Grande Louisiana” (1803)</a:t>
            </a:r>
          </a:p>
          <a:p>
            <a:pPr marL="0" indent="0">
              <a:buNone/>
            </a:pPr>
            <a:r>
              <a:rPr lang="pt-BR" dirty="0"/>
              <a:t>Os EUA dobram de extensão territorial, incluindo porções de 15 estados atuais (como Louisiana, Arkansas, Missouri, Iowa, Oklahoma e Montana)</a:t>
            </a:r>
          </a:p>
          <a:p>
            <a:r>
              <a:rPr lang="pt-BR" b="1" dirty="0"/>
              <a:t>Anexação da Flórida (1813-1823)</a:t>
            </a:r>
          </a:p>
          <a:p>
            <a:pPr marL="0" indent="0">
              <a:buNone/>
            </a:pPr>
            <a:r>
              <a:rPr lang="pt-BR" dirty="0"/>
              <a:t>A Espanha cedeu a região aos EUA, por meio do Tratado Adams-</a:t>
            </a:r>
            <a:r>
              <a:rPr lang="pt-BR" dirty="0" err="1"/>
              <a:t>Onís</a:t>
            </a:r>
            <a:r>
              <a:rPr lang="pt-BR" dirty="0"/>
              <a:t> (1819)</a:t>
            </a:r>
          </a:p>
          <a:p>
            <a:r>
              <a:rPr lang="pt-BR" b="1" dirty="0"/>
              <a:t>A Guerra Americana-Mexicana (1846-1848)</a:t>
            </a:r>
          </a:p>
          <a:p>
            <a:pPr marL="0" indent="0" algn="just">
              <a:buNone/>
            </a:pPr>
            <a:r>
              <a:rPr lang="pt-BR" dirty="0"/>
              <a:t>Os EUA saem vitoriosos e anexam 55% do território mexicano (incluindo os atuais estados: Texas, Califórnia, Novo México, Nevada, Utah, Colorado e Arizona) </a:t>
            </a:r>
          </a:p>
          <a:p>
            <a:r>
              <a:rPr lang="pt-BR" b="1" dirty="0"/>
              <a:t>A Guerra Hispano-Americana (1898)</a:t>
            </a:r>
          </a:p>
          <a:p>
            <a:pPr marL="0" indent="0">
              <a:buNone/>
            </a:pPr>
            <a:r>
              <a:rPr lang="pt-BR" dirty="0"/>
              <a:t>Resultou na conquista dos seguintes territórios: Cuba, Porto Rico, Guam, Filipinas</a:t>
            </a:r>
          </a:p>
          <a:p>
            <a:r>
              <a:rPr lang="pt-BR" b="1" dirty="0"/>
              <a:t>A conquista do Havaí (1898)</a:t>
            </a:r>
          </a:p>
        </p:txBody>
      </p:sp>
    </p:spTree>
    <p:extLst>
      <p:ext uri="{BB962C8B-B14F-4D97-AF65-F5344CB8AC3E}">
        <p14:creationId xmlns:p14="http://schemas.microsoft.com/office/powerpoint/2010/main" val="49648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532255-204D-406F-CD82-1DE5D8F5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0"/>
            <a:ext cx="10084280" cy="1328207"/>
          </a:xfrm>
        </p:spPr>
        <p:txBody>
          <a:bodyPr>
            <a:normAutofit/>
          </a:bodyPr>
          <a:lstStyle/>
          <a:p>
            <a:r>
              <a:rPr lang="pt-BR" sz="3700" b="1" dirty="0">
                <a:solidFill>
                  <a:srgbClr val="FFFFFF"/>
                </a:solidFill>
              </a:rPr>
              <a:t>Duas facetas interdependentes do imperialismo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06D187-426E-3999-7C2B-9FC5B0F25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61" y="1759789"/>
            <a:ext cx="10783018" cy="4572000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A contínua expansão e “acumulação de poder” é indissociável da contínua reprodução dos excedentes econômicos;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Neste sentido, ao longo de toda a formação histórica do capitalismo enquanto sistema mundial, observa-se um circuito de acumulação de poder e riqueza que se baseia tanto na multiplicação dos excedentes econômicos quanto na dinâmica de conquista, dominação e espoliação;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O imperialismo seria uma resposta à necessidade expansiva do capital e à contínua “acumulação de poder” que se projeta territorialmente;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Logo, faz-se necessária uma análise articulada entre os aspectos geoeconômicos e geopolíticos, visando observar suas interdependências e articulações;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8661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Diagrama&#10;&#10;O conteúdo gerado por IA pode estar incorreto.">
            <a:extLst>
              <a:ext uri="{FF2B5EF4-FFF2-40B4-BE49-F238E27FC236}">
                <a16:creationId xmlns:a16="http://schemas.microsoft.com/office/drawing/2014/main" id="{34E1F463-4F69-2AB5-EFEB-241B37E80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88" y="0"/>
            <a:ext cx="9282023" cy="6830169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DDADDC-CAAC-304E-913A-1D8CA26E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900" y="6222461"/>
            <a:ext cx="2881224" cy="635539"/>
          </a:xfrm>
        </p:spPr>
        <p:txBody>
          <a:bodyPr>
            <a:noAutofit/>
          </a:bodyPr>
          <a:lstStyle/>
          <a:p>
            <a:r>
              <a:rPr lang="pt-BR" sz="1800" b="1" dirty="0"/>
              <a:t>Fonte: </a:t>
            </a:r>
            <a:r>
              <a:rPr lang="pt-BR" sz="1800" b="1" dirty="0" err="1"/>
              <a:t>Wikimedia</a:t>
            </a:r>
            <a:r>
              <a:rPr lang="pt-BR" sz="1800" b="1" dirty="0"/>
              <a:t> Commons, 2025.</a:t>
            </a:r>
          </a:p>
        </p:txBody>
      </p:sp>
    </p:spTree>
    <p:extLst>
      <p:ext uri="{BB962C8B-B14F-4D97-AF65-F5344CB8AC3E}">
        <p14:creationId xmlns:p14="http://schemas.microsoft.com/office/powerpoint/2010/main" val="25990718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2106</Words>
  <Application>Microsoft Office PowerPoint</Application>
  <PresentationFormat>Widescreen</PresentationFormat>
  <Paragraphs>200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Aptos</vt:lpstr>
      <vt:lpstr>Aptos Display</vt:lpstr>
      <vt:lpstr>Arial</vt:lpstr>
      <vt:lpstr>Wingdings</vt:lpstr>
      <vt:lpstr>Tema do Office</vt:lpstr>
      <vt:lpstr>XXII Semana de Geografia (USP)  A lógica do imperialismo americano </vt:lpstr>
      <vt:lpstr>Fundamentos imperialistas na formação espacial estadunidense</vt:lpstr>
      <vt:lpstr>Apresentação do PowerPoint</vt:lpstr>
      <vt:lpstr>Apresentação do PowerPoint</vt:lpstr>
      <vt:lpstr>“O progresso americano”  (1872) John Gast</vt:lpstr>
      <vt:lpstr>“A Tese da Fronteira” (Frederick Turner)</vt:lpstr>
      <vt:lpstr>O expansionismo dos EUA no século XIX</vt:lpstr>
      <vt:lpstr>Duas facetas interdependentes do imperialismo</vt:lpstr>
      <vt:lpstr>Fonte: Wikimedia Commons, 2025.</vt:lpstr>
      <vt:lpstr> Intervenções militares protagonizadas pelos EUA na primeira metade do século XX na América Central e Caribe</vt:lpstr>
      <vt:lpstr> A projeção de poder dos EUA pós-2ª Guerra</vt:lpstr>
      <vt:lpstr>“Pentagonização” das forças armadas latino-americanas (Padrós, 2007)</vt:lpstr>
      <vt:lpstr>Golpes Militares na AL apoiados pelos EUA (segunda metade do século XX)</vt:lpstr>
      <vt:lpstr>Emergência de resistências e revoluções bem-sucedidas</vt:lpstr>
      <vt:lpstr>Independência de países africanos</vt:lpstr>
      <vt:lpstr>A Geoestratégia da Contenção</vt:lpstr>
      <vt:lpstr>Apresentação do PowerPoint</vt:lpstr>
      <vt:lpstr>A Geoestratégia da Contenção</vt:lpstr>
      <vt:lpstr>A Geoestratégia da Contenção</vt:lpstr>
      <vt:lpstr>Projeção objetiva da Contenção na Guerra Fria</vt:lpstr>
      <vt:lpstr>Apresentação do PowerPoint</vt:lpstr>
      <vt:lpstr> Expansão e crise do regime de acumulação fordista-keynesiano</vt:lpstr>
      <vt:lpstr>Crise do fordismo, expansão do neoliberalismo e da financeirização</vt:lpstr>
      <vt:lpstr>Apresentação do PowerPoint</vt:lpstr>
      <vt:lpstr>Saldo da balança de pagamentos entre os fluxos comerciais e financeiros que entram e saem dos "países em desenvolvimento":</vt:lpstr>
      <vt:lpstr>Apresentação do PowerPoint</vt:lpstr>
      <vt:lpstr>A crise é inerente à própria dinâmica do capitalismo</vt:lpstr>
      <vt:lpstr>A lógica transnacional da acumulação e a ascensão asiática</vt:lpstr>
      <vt:lpstr>Transferência de capitais produtivos rumo à Ásia</vt:lpstr>
      <vt:lpstr>Apresentação do PowerPoint</vt:lpstr>
      <vt:lpstr>Apresentação do PowerPoint</vt:lpstr>
      <vt:lpstr>Apresentação do PowerPoint</vt:lpstr>
      <vt:lpstr>Fundamentos da crise de hegemonia</vt:lpstr>
      <vt:lpstr>Apresentação do PowerPoint</vt:lpstr>
      <vt:lpstr>Duas políticas geoestratégicas interdependentes</vt:lpstr>
      <vt:lpstr>Inflexão da política exterior estadunidense a partir de Trump</vt:lpstr>
      <vt:lpstr>Escalada das tensões com a Rússia</vt:lpstr>
      <vt:lpstr>Escalada de tensões com a Rússia</vt:lpstr>
      <vt:lpstr>Escalada de tensões com a Rússia</vt:lpstr>
      <vt:lpstr>Novas organizações internacionais com fins geoestratégicos</vt:lpstr>
      <vt:lpstr>        OBRIGADO!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João Paulo</dc:creator>
  <cp:lastModifiedBy>João Paulo</cp:lastModifiedBy>
  <cp:revision>6</cp:revision>
  <dcterms:created xsi:type="dcterms:W3CDTF">2025-05-06T13:08:17Z</dcterms:created>
  <dcterms:modified xsi:type="dcterms:W3CDTF">2025-05-07T20:12:45Z</dcterms:modified>
</cp:coreProperties>
</file>